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0" r:id="rId4"/>
    <p:sldId id="261" r:id="rId5"/>
    <p:sldId id="263" r:id="rId6"/>
    <p:sldId id="264" r:id="rId7"/>
    <p:sldId id="265" r:id="rId8"/>
    <p:sldId id="267" r:id="rId9"/>
    <p:sldId id="266"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2" r:id="rId23"/>
    <p:sldId id="281" r:id="rId24"/>
    <p:sldId id="283" r:id="rId25"/>
    <p:sldId id="284" r:id="rId26"/>
    <p:sldId id="287" r:id="rId27"/>
    <p:sldId id="288" r:id="rId28"/>
    <p:sldId id="286" r:id="rId29"/>
    <p:sldId id="289" r:id="rId30"/>
    <p:sldId id="285" r:id="rId31"/>
    <p:sldId id="290"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C7EBE8-E084-4858-ADB9-C6650A5F9248}">
          <p14:sldIdLst>
            <p14:sldId id="256"/>
            <p14:sldId id="257"/>
            <p14:sldId id="260"/>
            <p14:sldId id="261"/>
            <p14:sldId id="263"/>
            <p14:sldId id="264"/>
            <p14:sldId id="265"/>
            <p14:sldId id="267"/>
            <p14:sldId id="266"/>
            <p14:sldId id="269"/>
            <p14:sldId id="270"/>
            <p14:sldId id="271"/>
            <p14:sldId id="272"/>
            <p14:sldId id="273"/>
            <p14:sldId id="274"/>
            <p14:sldId id="275"/>
            <p14:sldId id="276"/>
            <p14:sldId id="277"/>
            <p14:sldId id="278"/>
            <p14:sldId id="279"/>
            <p14:sldId id="280"/>
            <p14:sldId id="282"/>
            <p14:sldId id="281"/>
            <p14:sldId id="283"/>
            <p14:sldId id="284"/>
            <p14:sldId id="287"/>
            <p14:sldId id="288"/>
            <p14:sldId id="286"/>
            <p14:sldId id="289"/>
            <p14:sldId id="285"/>
            <p14:sldId id="290"/>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85115" autoAdjust="0"/>
  </p:normalViewPr>
  <p:slideViewPr>
    <p:cSldViewPr snapToGrid="0">
      <p:cViewPr varScale="1">
        <p:scale>
          <a:sx n="78" d="100"/>
          <a:sy n="78" d="100"/>
        </p:scale>
        <p:origin x="82" y="2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10FF3A-12E8-4FCB-9DCF-32213ED7A77F}" type="datetimeFigureOut">
              <a:rPr lang="en-IN" smtClean="0"/>
              <a:t>16-11-2023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4E7AB-A003-43EE-9CC0-F3A4B5984056}" type="slidenum">
              <a:rPr lang="en-IN" smtClean="0"/>
              <a:t>‹#›</a:t>
            </a:fld>
            <a:endParaRPr lang="en-IN"/>
          </a:p>
        </p:txBody>
      </p:sp>
    </p:spTree>
    <p:extLst>
      <p:ext uri="{BB962C8B-B14F-4D97-AF65-F5344CB8AC3E}">
        <p14:creationId xmlns:p14="http://schemas.microsoft.com/office/powerpoint/2010/main" val="7092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allows the server to be Distributed to multiple users as individual virtual machines?</a:t>
            </a:r>
            <a:endParaRPr lang="en-IN" dirty="0"/>
          </a:p>
        </p:txBody>
      </p:sp>
      <p:sp>
        <p:nvSpPr>
          <p:cNvPr id="4" name="Slide Number Placeholder 3"/>
          <p:cNvSpPr>
            <a:spLocks noGrp="1"/>
          </p:cNvSpPr>
          <p:nvPr>
            <p:ph type="sldNum" sz="quarter" idx="5"/>
          </p:nvPr>
        </p:nvSpPr>
        <p:spPr/>
        <p:txBody>
          <a:bodyPr/>
          <a:lstStyle/>
          <a:p>
            <a:fld id="{F2E4E7AB-A003-43EE-9CC0-F3A4B5984056}" type="slidenum">
              <a:rPr lang="en-IN" smtClean="0"/>
              <a:t>20</a:t>
            </a:fld>
            <a:endParaRPr lang="en-IN"/>
          </a:p>
        </p:txBody>
      </p:sp>
    </p:spTree>
    <p:extLst>
      <p:ext uri="{BB962C8B-B14F-4D97-AF65-F5344CB8AC3E}">
        <p14:creationId xmlns:p14="http://schemas.microsoft.com/office/powerpoint/2010/main" val="421213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29</a:t>
            </a:fld>
            <a:endParaRPr lang="en-IN"/>
          </a:p>
        </p:txBody>
      </p:sp>
    </p:spTree>
    <p:extLst>
      <p:ext uri="{BB962C8B-B14F-4D97-AF65-F5344CB8AC3E}">
        <p14:creationId xmlns:p14="http://schemas.microsoft.com/office/powerpoint/2010/main" val="499102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https://tutorialsdojo.com/what-is-cloud-computing/  helpful resource</a:t>
            </a: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2E4E7AB-A003-43EE-9CC0-F3A4B5984056}" type="slidenum">
              <a:rPr lang="en-IN" smtClean="0"/>
              <a:t>30</a:t>
            </a:fld>
            <a:endParaRPr lang="en-IN"/>
          </a:p>
        </p:txBody>
      </p:sp>
    </p:spTree>
    <p:extLst>
      <p:ext uri="{BB962C8B-B14F-4D97-AF65-F5344CB8AC3E}">
        <p14:creationId xmlns:p14="http://schemas.microsoft.com/office/powerpoint/2010/main" val="2540892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https://tutorialsdojo.com/what-is-cloud-computing/  helpful resource</a:t>
            </a: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2E4E7AB-A003-43EE-9CC0-F3A4B5984056}" type="slidenum">
              <a:rPr lang="en-IN" smtClean="0"/>
              <a:t>31</a:t>
            </a:fld>
            <a:endParaRPr lang="en-IN"/>
          </a:p>
        </p:txBody>
      </p:sp>
    </p:spTree>
    <p:extLst>
      <p:ext uri="{BB962C8B-B14F-4D97-AF65-F5344CB8AC3E}">
        <p14:creationId xmlns:p14="http://schemas.microsoft.com/office/powerpoint/2010/main" val="207215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HYPERVISOR!!!</a:t>
            </a:r>
            <a:endParaRPr lang="en-IN" dirty="0"/>
          </a:p>
        </p:txBody>
      </p:sp>
      <p:sp>
        <p:nvSpPr>
          <p:cNvPr id="4" name="Slide Number Placeholder 3"/>
          <p:cNvSpPr>
            <a:spLocks noGrp="1"/>
          </p:cNvSpPr>
          <p:nvPr>
            <p:ph type="sldNum" sz="quarter" idx="5"/>
          </p:nvPr>
        </p:nvSpPr>
        <p:spPr/>
        <p:txBody>
          <a:bodyPr/>
          <a:lstStyle/>
          <a:p>
            <a:fld id="{F2E4E7AB-A003-43EE-9CC0-F3A4B5984056}" type="slidenum">
              <a:rPr lang="en-IN" smtClean="0"/>
              <a:t>21</a:t>
            </a:fld>
            <a:endParaRPr lang="en-IN"/>
          </a:p>
        </p:txBody>
      </p:sp>
    </p:spTree>
    <p:extLst>
      <p:ext uri="{BB962C8B-B14F-4D97-AF65-F5344CB8AC3E}">
        <p14:creationId xmlns:p14="http://schemas.microsoft.com/office/powerpoint/2010/main" val="177724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 hypervisor is like a special software or program that helps divide a big computer into smaller parts, almost like having many computers inside one. It sits between the real physical parts of the computer and the virtual parts that the smaller computers use.</a:t>
            </a:r>
          </a:p>
          <a:p>
            <a:pPr algn="l"/>
            <a:r>
              <a:rPr lang="en-US" b="0" i="0" dirty="0">
                <a:solidFill>
                  <a:srgbClr val="374151"/>
                </a:solidFill>
                <a:effectLst/>
                <a:latin typeface="Söhne"/>
              </a:rPr>
              <a:t>The main job of a hypervisor is to make sure each small computer, called a virtual machine, can use the physical parts of the computer without causing problems for the others. It does this by pretending to be the physical parts and giving each virtual machine its own virtual parts to use.</a:t>
            </a:r>
          </a:p>
          <a:p>
            <a:pPr algn="l"/>
            <a:r>
              <a:rPr lang="en-US" b="0" i="0" dirty="0">
                <a:solidFill>
                  <a:srgbClr val="374151"/>
                </a:solidFill>
                <a:effectLst/>
                <a:latin typeface="Söhne"/>
              </a:rPr>
              <a:t>With the help of a hypervisor, each virtual machine can run its own operating system and programs, just like it has its own separate computer. The hypervisor makes sure that what one virtual machine does doesn't affect the others, so they can all work independently and securely.</a:t>
            </a:r>
          </a:p>
          <a:p>
            <a:pPr algn="l"/>
            <a:r>
              <a:rPr lang="en-US" b="0" i="0" dirty="0">
                <a:solidFill>
                  <a:srgbClr val="374151"/>
                </a:solidFill>
                <a:effectLst/>
                <a:latin typeface="Söhne"/>
              </a:rPr>
              <a:t>In simple words, a hypervisor is like a manager that helps many virtual machines share a computer without getting in each other's way. It keeps things organized and makes sure each virtual machine can do its own tasks without causing trouble for the others.</a:t>
            </a:r>
          </a:p>
        </p:txBody>
      </p:sp>
      <p:sp>
        <p:nvSpPr>
          <p:cNvPr id="4" name="Slide Number Placeholder 3"/>
          <p:cNvSpPr>
            <a:spLocks noGrp="1"/>
          </p:cNvSpPr>
          <p:nvPr>
            <p:ph type="sldNum" sz="quarter" idx="5"/>
          </p:nvPr>
        </p:nvSpPr>
        <p:spPr/>
        <p:txBody>
          <a:bodyPr/>
          <a:lstStyle/>
          <a:p>
            <a:fld id="{F2E4E7AB-A003-43EE-9CC0-F3A4B5984056}" type="slidenum">
              <a:rPr lang="en-IN" smtClean="0"/>
              <a:t>22</a:t>
            </a:fld>
            <a:endParaRPr lang="en-IN"/>
          </a:p>
        </p:txBody>
      </p:sp>
    </p:spTree>
    <p:extLst>
      <p:ext uri="{BB962C8B-B14F-4D97-AF65-F5344CB8AC3E}">
        <p14:creationId xmlns:p14="http://schemas.microsoft.com/office/powerpoint/2010/main" val="3576582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43541"/>
                </a:solidFill>
                <a:effectLst/>
                <a:latin typeface="Söhne"/>
              </a:rPr>
              <a:t>Type 1 or Bare-metal Hypervisor: This type of hypervisor runs directly on the physical hardware without the need for an underlying operating system. It is installed directly on the server hardware and manages the virtual machines. Type 1 hypervisors provide high performance and efficiency since they have direct access to the hardware resources. </a:t>
            </a:r>
            <a:br>
              <a:rPr lang="en-US" dirty="0"/>
            </a:b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2E4E7AB-A003-43EE-9CC0-F3A4B5984056}" type="slidenum">
              <a:rPr lang="en-IN" smtClean="0"/>
              <a:t>23</a:t>
            </a:fld>
            <a:endParaRPr lang="en-IN"/>
          </a:p>
        </p:txBody>
      </p:sp>
    </p:spTree>
    <p:extLst>
      <p:ext uri="{BB962C8B-B14F-4D97-AF65-F5344CB8AC3E}">
        <p14:creationId xmlns:p14="http://schemas.microsoft.com/office/powerpoint/2010/main" val="755409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43541"/>
                </a:solidFill>
                <a:effectLst/>
                <a:latin typeface="Söhne"/>
              </a:rPr>
              <a:t>Type 2 or Hosted Hypervisor: Type 2 hypervisors run on top of an existing operating system. They are installed as software applications on a host operating system and create virtual machines within that operating system. Type 2 hypervisors are typically used in desktop or workstation environments where virtualization is needed for individual users.</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2E4E7AB-A003-43EE-9CC0-F3A4B5984056}" type="slidenum">
              <a:rPr lang="en-IN" smtClean="0"/>
              <a:t>24</a:t>
            </a:fld>
            <a:endParaRPr lang="en-IN"/>
          </a:p>
        </p:txBody>
      </p:sp>
    </p:spTree>
    <p:extLst>
      <p:ext uri="{BB962C8B-B14F-4D97-AF65-F5344CB8AC3E}">
        <p14:creationId xmlns:p14="http://schemas.microsoft.com/office/powerpoint/2010/main" val="406129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25</a:t>
            </a:fld>
            <a:endParaRPr lang="en-IN"/>
          </a:p>
        </p:txBody>
      </p:sp>
    </p:spTree>
    <p:extLst>
      <p:ext uri="{BB962C8B-B14F-4D97-AF65-F5344CB8AC3E}">
        <p14:creationId xmlns:p14="http://schemas.microsoft.com/office/powerpoint/2010/main" val="2874066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26</a:t>
            </a:fld>
            <a:endParaRPr lang="en-IN"/>
          </a:p>
        </p:txBody>
      </p:sp>
    </p:spTree>
    <p:extLst>
      <p:ext uri="{BB962C8B-B14F-4D97-AF65-F5344CB8AC3E}">
        <p14:creationId xmlns:p14="http://schemas.microsoft.com/office/powerpoint/2010/main" val="71924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27</a:t>
            </a:fld>
            <a:endParaRPr lang="en-IN"/>
          </a:p>
        </p:txBody>
      </p:sp>
    </p:spTree>
    <p:extLst>
      <p:ext uri="{BB962C8B-B14F-4D97-AF65-F5344CB8AC3E}">
        <p14:creationId xmlns:p14="http://schemas.microsoft.com/office/powerpoint/2010/main" val="79285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28</a:t>
            </a:fld>
            <a:endParaRPr lang="en-IN"/>
          </a:p>
        </p:txBody>
      </p:sp>
    </p:spTree>
    <p:extLst>
      <p:ext uri="{BB962C8B-B14F-4D97-AF65-F5344CB8AC3E}">
        <p14:creationId xmlns:p14="http://schemas.microsoft.com/office/powerpoint/2010/main" val="840185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B4B7-40C5-469A-9821-83E430F235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79AD05-A839-48C7-965E-3F69F9AE4A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562EB9-DF83-438E-A65D-8EE9A0BC86EE}"/>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5" name="Footer Placeholder 4">
            <a:extLst>
              <a:ext uri="{FF2B5EF4-FFF2-40B4-BE49-F238E27FC236}">
                <a16:creationId xmlns:a16="http://schemas.microsoft.com/office/drawing/2014/main" id="{B3138284-8634-4A17-9F49-D3483B72EFF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2BB52E4-2508-47E9-8AAE-F3366B4156FB}"/>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1133266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1877-C128-4ADE-8F39-1B8BC1CEB5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7F0D0D-9B79-478B-B885-6DE1BF2E51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393737-FF22-46FB-82F1-AB1EDBDC6F30}"/>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5" name="Footer Placeholder 4">
            <a:extLst>
              <a:ext uri="{FF2B5EF4-FFF2-40B4-BE49-F238E27FC236}">
                <a16:creationId xmlns:a16="http://schemas.microsoft.com/office/drawing/2014/main" id="{46CA498F-3C09-434C-855B-6D3D192CDC0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7A81D1E-8700-4172-BEC8-5D4E98AC98EB}"/>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748916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FCA9AF-701E-4413-8E7A-5A72B3E29F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8ADBBB-7A8B-49F7-82DD-22562AFF15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187025-DCB8-4FF4-86D4-5E8BA91A2D16}"/>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5" name="Footer Placeholder 4">
            <a:extLst>
              <a:ext uri="{FF2B5EF4-FFF2-40B4-BE49-F238E27FC236}">
                <a16:creationId xmlns:a16="http://schemas.microsoft.com/office/drawing/2014/main" id="{C8A641EF-BCF0-460B-A701-BBE3FDF25CF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D7C7E43-6F69-43A2-B7BA-DD02F1C1410A}"/>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1739504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A4CB-4776-438D-B201-5B17D0F41D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B346CE-1068-4630-A5D6-1F137D3E41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77934D-5220-4A2C-8A95-3573E84BD1BC}"/>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5" name="Footer Placeholder 4">
            <a:extLst>
              <a:ext uri="{FF2B5EF4-FFF2-40B4-BE49-F238E27FC236}">
                <a16:creationId xmlns:a16="http://schemas.microsoft.com/office/drawing/2014/main" id="{7F108561-DE6C-446E-88C0-E303E4F918A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053FDB6-CC08-417B-A276-A4363386C740}"/>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1101572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BA5-BE2D-46E4-B996-1D884246C2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6600C6-055B-4F4B-A5AD-F7F78478A6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E156F0-ED10-4B3C-BFAC-C6587A76993B}"/>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5" name="Footer Placeholder 4">
            <a:extLst>
              <a:ext uri="{FF2B5EF4-FFF2-40B4-BE49-F238E27FC236}">
                <a16:creationId xmlns:a16="http://schemas.microsoft.com/office/drawing/2014/main" id="{04B855AB-1110-4D4F-A235-416122BB288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44DD68E-61FA-4A4E-904E-C340CCB3C443}"/>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15106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DF2F4-FC0A-47E9-A6FE-6B441CD26F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87A8F3-CDFA-4CC6-A2AB-4AAAA0A0E2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0F2D4F-09BE-40D0-99EA-9CB0239008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AD6CFA-22FC-4242-A2C6-3BCBEAECBE44}"/>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6" name="Footer Placeholder 5">
            <a:extLst>
              <a:ext uri="{FF2B5EF4-FFF2-40B4-BE49-F238E27FC236}">
                <a16:creationId xmlns:a16="http://schemas.microsoft.com/office/drawing/2014/main" id="{FFDC3EC6-6020-4816-9406-DB18FE1E8AB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C5482D1-E938-4B04-8753-4D81543E4660}"/>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904202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72A1-6D38-489D-90EC-0D87CC79A8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302968-F406-4396-B889-FE7236603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DAC649-97EF-4DAF-A047-C738E2256D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5E7FFC-D8D7-466E-8AC5-F4C64AC613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596ACD-C8D3-44CF-99C2-8D5FB45A9B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3ED35A-B560-47F7-9C9E-61CB44484456}"/>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8" name="Footer Placeholder 7">
            <a:extLst>
              <a:ext uri="{FF2B5EF4-FFF2-40B4-BE49-F238E27FC236}">
                <a16:creationId xmlns:a16="http://schemas.microsoft.com/office/drawing/2014/main" id="{1679EDAB-EA5C-4E1F-ACF0-22320FD56A39}"/>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FEA7DDC7-0238-4633-A547-4217C43F63BE}"/>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906045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1043-B3E1-4C5F-983A-6F645845CC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12884C-E768-4D61-9094-D4E03A7E2100}"/>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4" name="Footer Placeholder 3">
            <a:extLst>
              <a:ext uri="{FF2B5EF4-FFF2-40B4-BE49-F238E27FC236}">
                <a16:creationId xmlns:a16="http://schemas.microsoft.com/office/drawing/2014/main" id="{D7782A6B-5CE8-4109-A050-001674C5C92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21A311A6-DD7A-4EF0-8C33-36F794D893A8}"/>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1817152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58088-9900-4BB9-B5AD-A89B7DED4A53}"/>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3" name="Footer Placeholder 2">
            <a:extLst>
              <a:ext uri="{FF2B5EF4-FFF2-40B4-BE49-F238E27FC236}">
                <a16:creationId xmlns:a16="http://schemas.microsoft.com/office/drawing/2014/main" id="{70A40DDB-6941-457B-9091-3BBED495CE7D}"/>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AF2D7F13-D910-43FA-9009-00644F127ECF}"/>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63834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D7B2-5AB8-4E89-84C7-636F6A01D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BA21DA-F13C-437E-B62D-CE5B91B65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AA1F84-FF80-4E1C-9462-A10FDB8B0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4E6042-F946-431C-9B59-DD89F0619654}"/>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6" name="Footer Placeholder 5">
            <a:extLst>
              <a:ext uri="{FF2B5EF4-FFF2-40B4-BE49-F238E27FC236}">
                <a16:creationId xmlns:a16="http://schemas.microsoft.com/office/drawing/2014/main" id="{BD394443-8664-469C-8D8D-4C3C751297D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7C3BA71-E485-40EE-B660-DD3792C961A3}"/>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94229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AA07-4B30-4463-81E0-C16D2F9AE5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85D06C-AB60-42E4-9A82-749DA0A18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50F44138-4BEA-40C3-99E3-45882CB84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1916F-EB0F-4970-BDBC-CC9FCFBC673F}"/>
              </a:ext>
            </a:extLst>
          </p:cNvPr>
          <p:cNvSpPr>
            <a:spLocks noGrp="1"/>
          </p:cNvSpPr>
          <p:nvPr>
            <p:ph type="dt" sz="half" idx="10"/>
          </p:nvPr>
        </p:nvSpPr>
        <p:spPr/>
        <p:txBody>
          <a:bodyPr/>
          <a:lstStyle/>
          <a:p>
            <a:fld id="{C842B0D5-4CF1-4AA8-8AF3-ED396DA6806A}" type="datetimeFigureOut">
              <a:rPr lang="en-IN" smtClean="0"/>
              <a:t>16-11-2023</a:t>
            </a:fld>
            <a:endParaRPr lang="en-IN" dirty="0"/>
          </a:p>
        </p:txBody>
      </p:sp>
      <p:sp>
        <p:nvSpPr>
          <p:cNvPr id="6" name="Footer Placeholder 5">
            <a:extLst>
              <a:ext uri="{FF2B5EF4-FFF2-40B4-BE49-F238E27FC236}">
                <a16:creationId xmlns:a16="http://schemas.microsoft.com/office/drawing/2014/main" id="{D2B55EF0-8FB3-4DEB-A282-A3ADE7A7B47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D6DA21B-CBA4-44E1-9504-C65246964261}"/>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910289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DAAFB-FA72-49FD-BBEA-E05457A3C6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3C4415-8C4A-49AE-BFAB-A24404790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2C9C07-98BB-49EF-86A5-D5D39D9D03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2B0D5-4CF1-4AA8-8AF3-ED396DA6806A}" type="datetimeFigureOut">
              <a:rPr lang="en-IN" smtClean="0"/>
              <a:t>16-11-2023</a:t>
            </a:fld>
            <a:endParaRPr lang="en-IN" dirty="0"/>
          </a:p>
        </p:txBody>
      </p:sp>
      <p:sp>
        <p:nvSpPr>
          <p:cNvPr id="5" name="Footer Placeholder 4">
            <a:extLst>
              <a:ext uri="{FF2B5EF4-FFF2-40B4-BE49-F238E27FC236}">
                <a16:creationId xmlns:a16="http://schemas.microsoft.com/office/drawing/2014/main" id="{B38D0931-3CA8-4283-8FCC-F51745CE4C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F0AE7E72-94F1-43F6-8445-CA571C2CF3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7942C-7246-4959-A6AD-6CD0408E7A98}" type="slidenum">
              <a:rPr lang="en-IN" smtClean="0"/>
              <a:t>‹#›</a:t>
            </a:fld>
            <a:endParaRPr lang="en-IN" dirty="0"/>
          </a:p>
        </p:txBody>
      </p:sp>
    </p:spTree>
    <p:extLst>
      <p:ext uri="{BB962C8B-B14F-4D97-AF65-F5344CB8AC3E}">
        <p14:creationId xmlns:p14="http://schemas.microsoft.com/office/powerpoint/2010/main" val="149033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microsoft.com/office/2017/06/relationships/model3d" Target="../media/model3d2.glb"/><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17/06/relationships/model3d" Target="../media/model3d2.glb"/></Relationships>
</file>

<file path=ppt/slides/_rels/slide19.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35.png"/><Relationship Id="rId18"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image" Target="../media/image37.png"/><Relationship Id="rId2" Type="http://schemas.microsoft.com/office/2017/06/relationships/model3d" Target="../media/model3d2.glb"/><Relationship Id="rId16" Type="http://schemas.microsoft.com/office/2017/06/relationships/model3d" Target="../media/model3d4.glb"/><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 Id="rId14" Type="http://schemas.microsoft.com/office/2017/06/relationships/model3d" Target="../media/model3d3.glb"/></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jpe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3.png"/><Relationship Id="rId3" Type="http://schemas.microsoft.com/office/2017/06/relationships/model3d" Target="../media/model3d2.glb"/><Relationship Id="rId7" Type="http://schemas.microsoft.com/office/2017/06/relationships/model3d" Target="../media/model3d4.glb"/><Relationship Id="rId12" Type="http://schemas.microsoft.com/office/2017/06/relationships/model3d" Target="../media/model3d5.glb"/><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2.png"/><Relationship Id="rId5" Type="http://schemas.microsoft.com/office/2017/06/relationships/model3d" Target="../media/model3d1.glb"/><Relationship Id="rId10" Type="http://schemas.microsoft.com/office/2017/06/relationships/model3d" Target="../media/model3d3.glb"/><Relationship Id="rId4" Type="http://schemas.openxmlformats.org/officeDocument/2006/relationships/image" Target="../media/image2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png"/><Relationship Id="rId3" Type="http://schemas.microsoft.com/office/2017/06/relationships/model3d" Target="../media/model3d2.glb"/><Relationship Id="rId7" Type="http://schemas.microsoft.com/office/2017/06/relationships/model3d" Target="../media/model3d4.glb"/><Relationship Id="rId12" Type="http://schemas.microsoft.com/office/2017/06/relationships/model3d" Target="../media/model3d5.glb"/><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6.png"/><Relationship Id="rId5" Type="http://schemas.microsoft.com/office/2017/06/relationships/model3d" Target="../media/model3d1.glb"/><Relationship Id="rId10" Type="http://schemas.microsoft.com/office/2017/06/relationships/model3d" Target="../media/model3d3.glb"/><Relationship Id="rId4" Type="http://schemas.openxmlformats.org/officeDocument/2006/relationships/image" Target="../media/image26.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59.png"/><Relationship Id="rId3" Type="http://schemas.microsoft.com/office/2017/06/relationships/model3d" Target="../media/model3d2.glb"/><Relationship Id="rId7" Type="http://schemas.openxmlformats.org/officeDocument/2006/relationships/image" Target="../media/image50.png"/><Relationship Id="rId12" Type="http://schemas.openxmlformats.org/officeDocument/2006/relationships/image" Target="../media/image54.png"/><Relationship Id="rId17" Type="http://schemas.openxmlformats.org/officeDocument/2006/relationships/image" Target="../media/image58.png"/><Relationship Id="rId2" Type="http://schemas.openxmlformats.org/officeDocument/2006/relationships/notesSlide" Target="../notesSlides/notesSlide3.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49.png"/><Relationship Id="rId11" Type="http://schemas.microsoft.com/office/2017/06/relationships/model3d" Target="../media/model3d4.glb"/><Relationship Id="rId5" Type="http://schemas.microsoft.com/office/2017/06/relationships/model3d" Target="../media/model3d1.glb"/><Relationship Id="rId15" Type="http://schemas.openxmlformats.org/officeDocument/2006/relationships/image" Target="../media/image56.png"/><Relationship Id="rId10" Type="http://schemas.openxmlformats.org/officeDocument/2006/relationships/image" Target="../media/image53.png"/><Relationship Id="rId19" Type="http://schemas.openxmlformats.org/officeDocument/2006/relationships/image" Target="../media/image60.png"/><Relationship Id="rId4" Type="http://schemas.openxmlformats.org/officeDocument/2006/relationships/image" Target="../media/image48.png"/><Relationship Id="rId9" Type="http://schemas.openxmlformats.org/officeDocument/2006/relationships/image" Target="../media/image52.png"/><Relationship Id="rId14" Type="http://schemas.microsoft.com/office/2017/06/relationships/model3d" Target="../media/model3d5.glb"/></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17/06/relationships/model3d" Target="../media/model3d5.glb"/><Relationship Id="rId7"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5.png"/><Relationship Id="rId5" Type="http://schemas.microsoft.com/office/2017/06/relationships/model3d" Target="../media/model3d2.glb"/><Relationship Id="rId10" Type="http://schemas.openxmlformats.org/officeDocument/2006/relationships/image" Target="../media/image60.png"/><Relationship Id="rId4" Type="http://schemas.openxmlformats.org/officeDocument/2006/relationships/image" Target="../media/image62.png"/><Relationship Id="rId9" Type="http://schemas.microsoft.com/office/2017/06/relationships/model3d" Target="../media/model3d4.glb"/></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17/06/relationships/model3d" Target="../media/model3d5.glb"/><Relationship Id="rId7"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65.png"/><Relationship Id="rId5" Type="http://schemas.microsoft.com/office/2017/06/relationships/model3d" Target="../media/model3d2.glb"/><Relationship Id="rId10" Type="http://schemas.openxmlformats.org/officeDocument/2006/relationships/image" Target="../media/image69.png"/><Relationship Id="rId4" Type="http://schemas.openxmlformats.org/officeDocument/2006/relationships/image" Target="../media/image66.png"/><Relationship Id="rId9" Type="http://schemas.microsoft.com/office/2017/06/relationships/model3d" Target="../media/model3d4.glb"/></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5.png"/><Relationship Id="rId3" Type="http://schemas.microsoft.com/office/2017/06/relationships/model3d" Target="../media/model3d5.glb"/><Relationship Id="rId7" Type="http://schemas.microsoft.com/office/2017/06/relationships/model3d" Target="../media/model3d1.glb"/><Relationship Id="rId12"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2.png"/><Relationship Id="rId5" Type="http://schemas.microsoft.com/office/2017/06/relationships/model3d" Target="../media/model3d2.glb"/><Relationship Id="rId10" Type="http://schemas.openxmlformats.org/officeDocument/2006/relationships/image" Target="../media/image69.png"/><Relationship Id="rId4" Type="http://schemas.openxmlformats.org/officeDocument/2006/relationships/image" Target="../media/image66.png"/><Relationship Id="rId9" Type="http://schemas.microsoft.com/office/2017/06/relationships/model3d" Target="../media/model3d4.glb"/></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C200A-C5FB-42D6-9A3C-AC0B6E7AB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1" y="-146035"/>
            <a:ext cx="14948315" cy="9871332"/>
          </a:xfrm>
          <a:prstGeom prst="rect">
            <a:avLst/>
          </a:prstGeom>
        </p:spPr>
      </p:pic>
      <p:sp>
        <p:nvSpPr>
          <p:cNvPr id="2" name="Title 1">
            <a:extLst>
              <a:ext uri="{FF2B5EF4-FFF2-40B4-BE49-F238E27FC236}">
                <a16:creationId xmlns:a16="http://schemas.microsoft.com/office/drawing/2014/main" id="{444BE0AE-7E5B-44E2-BD10-73C66ABB4C91}"/>
              </a:ext>
            </a:extLst>
          </p:cNvPr>
          <p:cNvSpPr>
            <a:spLocks noGrp="1"/>
          </p:cNvSpPr>
          <p:nvPr>
            <p:ph type="ctrTitle"/>
          </p:nvPr>
        </p:nvSpPr>
        <p:spPr>
          <a:xfrm>
            <a:off x="1630680" y="-267956"/>
            <a:ext cx="8503920" cy="1940560"/>
          </a:xfrm>
        </p:spPr>
        <p:txBody>
          <a:bodyPr>
            <a:normAutofit/>
          </a:bodyPr>
          <a:lstStyle/>
          <a:p>
            <a:r>
              <a:rPr lang="en-US" sz="10300" dirty="0">
                <a:solidFill>
                  <a:schemeClr val="bg1"/>
                </a:solidFill>
                <a:latin typeface="Bell MT" panose="02020503060305020303" pitchFamily="18" charset="0"/>
              </a:rPr>
              <a:t>Cloud</a:t>
            </a:r>
            <a:endParaRPr lang="en-IN" sz="10300" dirty="0">
              <a:solidFill>
                <a:schemeClr val="bg1"/>
              </a:solidFill>
              <a:latin typeface="Bell MT" panose="02020503060305020303" pitchFamily="18" charset="0"/>
            </a:endParaRPr>
          </a:p>
        </p:txBody>
      </p:sp>
      <p:sp>
        <p:nvSpPr>
          <p:cNvPr id="7" name="TextBox 6">
            <a:extLst>
              <a:ext uri="{FF2B5EF4-FFF2-40B4-BE49-F238E27FC236}">
                <a16:creationId xmlns:a16="http://schemas.microsoft.com/office/drawing/2014/main" id="{62FAE4E3-7F14-4F42-AC1B-C5E92EA1FB37}"/>
              </a:ext>
            </a:extLst>
          </p:cNvPr>
          <p:cNvSpPr txBox="1"/>
          <p:nvPr/>
        </p:nvSpPr>
        <p:spPr>
          <a:xfrm>
            <a:off x="6385560" y="-1883336"/>
            <a:ext cx="8138160" cy="1569660"/>
          </a:xfrm>
          <a:prstGeom prst="rect">
            <a:avLst/>
          </a:prstGeom>
          <a:noFill/>
        </p:spPr>
        <p:txBody>
          <a:bodyPr wrap="square">
            <a:spAutoFit/>
          </a:bodyPr>
          <a:lstStyle/>
          <a:p>
            <a:r>
              <a:rPr lang="en-US" sz="9600" dirty="0">
                <a:solidFill>
                  <a:schemeClr val="bg1"/>
                </a:solidFill>
                <a:latin typeface="Bell MT" panose="02020503060305020303" pitchFamily="18" charset="0"/>
              </a:rPr>
              <a:t>Computing</a:t>
            </a:r>
            <a:endParaRPr lang="en-IN" dirty="0"/>
          </a:p>
        </p:txBody>
      </p:sp>
      <p:pic>
        <p:nvPicPr>
          <p:cNvPr id="8" name="Picture 7">
            <a:extLst>
              <a:ext uri="{FF2B5EF4-FFF2-40B4-BE49-F238E27FC236}">
                <a16:creationId xmlns:a16="http://schemas.microsoft.com/office/drawing/2014/main" id="{D4049CCB-155D-4560-A529-233E4A231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0560" y="8090"/>
            <a:ext cx="12192000" cy="6841820"/>
          </a:xfrm>
          <a:prstGeom prst="rect">
            <a:avLst/>
          </a:prstGeom>
        </p:spPr>
      </p:pic>
    </p:spTree>
    <p:extLst>
      <p:ext uri="{BB962C8B-B14F-4D97-AF65-F5344CB8AC3E}">
        <p14:creationId xmlns:p14="http://schemas.microsoft.com/office/powerpoint/2010/main" val="18062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0" y="7046919"/>
            <a:ext cx="12598263"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pic>
        <p:nvPicPr>
          <p:cNvPr id="22" name="Picture 21">
            <a:extLst>
              <a:ext uri="{FF2B5EF4-FFF2-40B4-BE49-F238E27FC236}">
                <a16:creationId xmlns:a16="http://schemas.microsoft.com/office/drawing/2014/main" id="{75C58735-02AA-41C5-BFC5-6BBFDDD135F5}"/>
              </a:ext>
            </a:extLst>
          </p:cNvPr>
          <p:cNvPicPr>
            <a:picLocks noChangeAspect="1"/>
          </p:cNvPicPr>
          <p:nvPr/>
        </p:nvPicPr>
        <p:blipFill rotWithShape="1">
          <a:blip r:embed="rId2">
            <a:extLst>
              <a:ext uri="{28A0092B-C50C-407E-A947-70E740481C1C}">
                <a14:useLocalDpi xmlns:a14="http://schemas.microsoft.com/office/drawing/2010/main" val="0"/>
              </a:ext>
            </a:extLst>
          </a:blip>
          <a:srcRect l="18615" t="7565" r="19091" b="16216"/>
          <a:stretch/>
        </p:blipFill>
        <p:spPr>
          <a:xfrm>
            <a:off x="1572869" y="-1810309"/>
            <a:ext cx="1216051" cy="1606943"/>
          </a:xfrm>
          <a:prstGeom prst="rect">
            <a:avLst/>
          </a:prstGeom>
        </p:spPr>
      </p:pic>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3">
            <a:extLst>
              <a:ext uri="{28A0092B-C50C-407E-A947-70E740481C1C}">
                <a14:useLocalDpi xmlns:a14="http://schemas.microsoft.com/office/drawing/2010/main" val="0"/>
              </a:ext>
            </a:extLst>
          </a:blip>
          <a:srcRect l="20589" t="9434" r="24770" b="10361"/>
          <a:stretch/>
        </p:blipFill>
        <p:spPr>
          <a:xfrm rot="21216916">
            <a:off x="-2403839" y="2117716"/>
            <a:ext cx="1496035" cy="3195091"/>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4">
            <a:extLst>
              <a:ext uri="{28A0092B-C50C-407E-A947-70E740481C1C}">
                <a14:useLocalDpi xmlns:a14="http://schemas.microsoft.com/office/drawing/2010/main" val="0"/>
              </a:ext>
            </a:extLst>
          </a:blip>
          <a:srcRect l="31435" t="15516" r="36727" b="10696"/>
          <a:stretch/>
        </p:blipFill>
        <p:spPr>
          <a:xfrm rot="3541058">
            <a:off x="-3720226" y="4094812"/>
            <a:ext cx="1052101" cy="1725320"/>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5">
            <a:extLst>
              <a:ext uri="{28A0092B-C50C-407E-A947-70E740481C1C}">
                <a14:useLocalDpi xmlns:a14="http://schemas.microsoft.com/office/drawing/2010/main" val="0"/>
              </a:ext>
            </a:extLst>
          </a:blip>
          <a:srcRect l="26829" t="8104" r="32746" b="3870"/>
          <a:stretch/>
        </p:blipFill>
        <p:spPr>
          <a:xfrm rot="14266076">
            <a:off x="-5361972" y="1329399"/>
            <a:ext cx="1059025" cy="1796248"/>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6">
            <a:extLst>
              <a:ext uri="{28A0092B-C50C-407E-A947-70E740481C1C}">
                <a14:useLocalDpi xmlns:a14="http://schemas.microsoft.com/office/drawing/2010/main" val="0"/>
              </a:ext>
            </a:extLst>
          </a:blip>
          <a:srcRect l="28061" t="273" r="32437" b="2689"/>
          <a:stretch/>
        </p:blipFill>
        <p:spPr>
          <a:xfrm rot="7379267">
            <a:off x="-5330405" y="4351536"/>
            <a:ext cx="922971" cy="1371403"/>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7">
            <a:extLst>
              <a:ext uri="{28A0092B-C50C-407E-A947-70E740481C1C}">
                <a14:useLocalDpi xmlns:a14="http://schemas.microsoft.com/office/drawing/2010/main" val="0"/>
              </a:ext>
            </a:extLst>
          </a:blip>
          <a:srcRect l="29908" t="1275" r="36380" b="5776"/>
          <a:stretch/>
        </p:blipFill>
        <p:spPr>
          <a:xfrm rot="10804200">
            <a:off x="-6036968" y="2848189"/>
            <a:ext cx="1015245" cy="1982409"/>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8">
            <a:extLst>
              <a:ext uri="{28A0092B-C50C-407E-A947-70E740481C1C}">
                <a14:useLocalDpi xmlns:a14="http://schemas.microsoft.com/office/drawing/2010/main" val="0"/>
              </a:ext>
            </a:extLst>
          </a:blip>
          <a:srcRect l="24875" t="-3328" r="34040" b="-4327"/>
          <a:stretch/>
        </p:blipFill>
        <p:spPr>
          <a:xfrm rot="17574916">
            <a:off x="-3590265" y="1187898"/>
            <a:ext cx="1000316" cy="1786146"/>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314906" y="2686720"/>
            <a:ext cx="1739305" cy="1022984"/>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4" name="TextBox 3">
            <a:extLst>
              <a:ext uri="{FF2B5EF4-FFF2-40B4-BE49-F238E27FC236}">
                <a16:creationId xmlns:a16="http://schemas.microsoft.com/office/drawing/2014/main" id="{3834A5ED-78A3-4CCB-AC04-0062629CBBC2}"/>
              </a:ext>
            </a:extLst>
          </p:cNvPr>
          <p:cNvSpPr txBox="1"/>
          <p:nvPr/>
        </p:nvSpPr>
        <p:spPr>
          <a:xfrm>
            <a:off x="6229207" y="-5252563"/>
            <a:ext cx="5642014" cy="4401205"/>
          </a:xfrm>
          <a:prstGeom prst="rect">
            <a:avLst/>
          </a:prstGeom>
          <a:noFill/>
        </p:spPr>
        <p:txBody>
          <a:bodyPr wrap="square" rtlCol="0">
            <a:spAutoFit/>
          </a:bodyPr>
          <a:lstStyle/>
          <a:p>
            <a:pPr algn="l">
              <a:buFont typeface="Arial" panose="020B0604020202020204" pitchFamily="34" charset="0"/>
              <a:buChar char="•"/>
            </a:pPr>
            <a:r>
              <a:rPr lang="en-US" sz="4000" b="0" i="0" dirty="0">
                <a:solidFill>
                  <a:schemeClr val="bg1"/>
                </a:solidFill>
                <a:effectLst/>
                <a:latin typeface="Bell MT" panose="02020503060305020303" pitchFamily="18" charset="0"/>
              </a:rPr>
              <a:t> Services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Hosting</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Security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Foundation</a:t>
            </a:r>
          </a:p>
        </p:txBody>
      </p:sp>
      <p:grpSp>
        <p:nvGrpSpPr>
          <p:cNvPr id="21" name="Group 20">
            <a:extLst>
              <a:ext uri="{FF2B5EF4-FFF2-40B4-BE49-F238E27FC236}">
                <a16:creationId xmlns:a16="http://schemas.microsoft.com/office/drawing/2014/main" id="{795AF036-C34F-4E17-BFBE-1F3322155196}"/>
              </a:ext>
            </a:extLst>
          </p:cNvPr>
          <p:cNvGrpSpPr/>
          <p:nvPr/>
        </p:nvGrpSpPr>
        <p:grpSpPr>
          <a:xfrm>
            <a:off x="730860" y="951201"/>
            <a:ext cx="10882022" cy="5534719"/>
            <a:chOff x="730860" y="951201"/>
            <a:chExt cx="10882022" cy="5534719"/>
          </a:xfrm>
        </p:grpSpPr>
        <p:sp>
          <p:nvSpPr>
            <p:cNvPr id="7" name="Arrow: Left-Up 6">
              <a:extLst>
                <a:ext uri="{FF2B5EF4-FFF2-40B4-BE49-F238E27FC236}">
                  <a16:creationId xmlns:a16="http://schemas.microsoft.com/office/drawing/2014/main" id="{86D816B7-C92B-4785-96DB-50937944A962}"/>
                </a:ext>
              </a:extLst>
            </p:cNvPr>
            <p:cNvSpPr/>
            <p:nvPr/>
          </p:nvSpPr>
          <p:spPr>
            <a:xfrm rot="5400000">
              <a:off x="3685010" y="-1441951"/>
              <a:ext cx="4973721" cy="10882022"/>
            </a:xfrm>
            <a:prstGeom prst="leftUpArrow">
              <a:avLst>
                <a:gd name="adj1" fmla="val 6544"/>
                <a:gd name="adj2" fmla="val 7684"/>
                <a:gd name="adj3" fmla="val 1503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DEF1EAC-C09B-4D3B-9FD2-6F2414CD3874}"/>
                </a:ext>
              </a:extLst>
            </p:cNvPr>
            <p:cNvSpPr txBox="1"/>
            <p:nvPr/>
          </p:nvSpPr>
          <p:spPr>
            <a:xfrm>
              <a:off x="4504452" y="5892630"/>
              <a:ext cx="3554291" cy="446610"/>
            </a:xfrm>
            <a:prstGeom prst="rect">
              <a:avLst/>
            </a:prstGeom>
            <a:noFill/>
          </p:spPr>
          <p:txBody>
            <a:bodyPr wrap="square" rtlCol="0">
              <a:spAutoFit/>
            </a:bodyPr>
            <a:lstStyle/>
            <a:p>
              <a:r>
                <a:rPr lang="en-US" sz="2400" dirty="0">
                  <a:solidFill>
                    <a:schemeClr val="bg1"/>
                  </a:solidFill>
                </a:rPr>
                <a:t>Focus On </a:t>
              </a:r>
              <a:r>
                <a:rPr lang="en-US" sz="2400" dirty="0" err="1">
                  <a:solidFill>
                    <a:schemeClr val="bg1"/>
                  </a:solidFill>
                </a:rPr>
                <a:t>Buisiness</a:t>
              </a:r>
              <a:r>
                <a:rPr lang="en-US" sz="2400" dirty="0">
                  <a:solidFill>
                    <a:schemeClr val="bg1"/>
                  </a:solidFill>
                </a:rPr>
                <a:t> Logic  </a:t>
              </a:r>
              <a:endParaRPr lang="en-IN" sz="2400" dirty="0">
                <a:solidFill>
                  <a:schemeClr val="bg1"/>
                </a:solidFill>
              </a:endParaRPr>
            </a:p>
          </p:txBody>
        </p:sp>
        <p:sp>
          <p:nvSpPr>
            <p:cNvPr id="19" name="TextBox 18">
              <a:extLst>
                <a:ext uri="{FF2B5EF4-FFF2-40B4-BE49-F238E27FC236}">
                  <a16:creationId xmlns:a16="http://schemas.microsoft.com/office/drawing/2014/main" id="{2AEFF156-069C-4B67-8635-874D2EAC1FB8}"/>
                </a:ext>
              </a:extLst>
            </p:cNvPr>
            <p:cNvSpPr txBox="1"/>
            <p:nvPr/>
          </p:nvSpPr>
          <p:spPr>
            <a:xfrm rot="16200000">
              <a:off x="-1055052" y="2907732"/>
              <a:ext cx="4413832" cy="500769"/>
            </a:xfrm>
            <a:prstGeom prst="rect">
              <a:avLst/>
            </a:prstGeom>
            <a:noFill/>
          </p:spPr>
          <p:txBody>
            <a:bodyPr wrap="square" rtlCol="0">
              <a:spAutoFit/>
            </a:bodyPr>
            <a:lstStyle/>
            <a:p>
              <a:r>
                <a:rPr lang="en-US" sz="2400" dirty="0">
                  <a:solidFill>
                    <a:schemeClr val="bg1"/>
                  </a:solidFill>
                </a:rPr>
                <a:t>Level Of Abstraction</a:t>
              </a:r>
              <a:endParaRPr lang="en-IN" sz="2400" dirty="0">
                <a:solidFill>
                  <a:schemeClr val="bg1"/>
                </a:solidFill>
              </a:endParaRPr>
            </a:p>
          </p:txBody>
        </p:sp>
      </p:grpSp>
    </p:spTree>
    <p:extLst>
      <p:ext uri="{BB962C8B-B14F-4D97-AF65-F5344CB8AC3E}">
        <p14:creationId xmlns:p14="http://schemas.microsoft.com/office/powerpoint/2010/main" val="613032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2471BE-D141-48AF-A8B1-D87C5D77B884}"/>
              </a:ext>
            </a:extLst>
          </p:cNvPr>
          <p:cNvPicPr>
            <a:picLocks noChangeAspect="1"/>
          </p:cNvPicPr>
          <p:nvPr/>
        </p:nvPicPr>
        <p:blipFill rotWithShape="1">
          <a:blip r:embed="rId2">
            <a:extLst>
              <a:ext uri="{28A0092B-C50C-407E-A947-70E740481C1C}">
                <a14:useLocalDpi xmlns:a14="http://schemas.microsoft.com/office/drawing/2010/main" val="0"/>
              </a:ext>
            </a:extLst>
          </a:blip>
          <a:srcRect l="18615" t="7565" r="19091" b="16216"/>
          <a:stretch/>
        </p:blipFill>
        <p:spPr>
          <a:xfrm>
            <a:off x="1572869" y="4285687"/>
            <a:ext cx="1216051" cy="1606943"/>
          </a:xfrm>
          <a:prstGeom prst="rect">
            <a:avLst/>
          </a:prstGeom>
        </p:spPr>
      </p:pic>
      <p:grpSp>
        <p:nvGrpSpPr>
          <p:cNvPr id="21" name="Group 20">
            <a:extLst>
              <a:ext uri="{FF2B5EF4-FFF2-40B4-BE49-F238E27FC236}">
                <a16:creationId xmlns:a16="http://schemas.microsoft.com/office/drawing/2014/main" id="{795AF036-C34F-4E17-BFBE-1F3322155196}"/>
              </a:ext>
            </a:extLst>
          </p:cNvPr>
          <p:cNvGrpSpPr/>
          <p:nvPr/>
        </p:nvGrpSpPr>
        <p:grpSpPr>
          <a:xfrm>
            <a:off x="730860" y="951201"/>
            <a:ext cx="10882022" cy="5534719"/>
            <a:chOff x="730860" y="951201"/>
            <a:chExt cx="10882022" cy="5534719"/>
          </a:xfrm>
        </p:grpSpPr>
        <p:sp>
          <p:nvSpPr>
            <p:cNvPr id="7" name="Arrow: Left-Up 6">
              <a:extLst>
                <a:ext uri="{FF2B5EF4-FFF2-40B4-BE49-F238E27FC236}">
                  <a16:creationId xmlns:a16="http://schemas.microsoft.com/office/drawing/2014/main" id="{86D816B7-C92B-4785-96DB-50937944A962}"/>
                </a:ext>
              </a:extLst>
            </p:cNvPr>
            <p:cNvSpPr/>
            <p:nvPr/>
          </p:nvSpPr>
          <p:spPr>
            <a:xfrm rot="5400000">
              <a:off x="3685010" y="-1441951"/>
              <a:ext cx="4973721" cy="10882022"/>
            </a:xfrm>
            <a:prstGeom prst="leftUpArrow">
              <a:avLst>
                <a:gd name="adj1" fmla="val 6544"/>
                <a:gd name="adj2" fmla="val 7684"/>
                <a:gd name="adj3" fmla="val 1503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DEF1EAC-C09B-4D3B-9FD2-6F2414CD3874}"/>
                </a:ext>
              </a:extLst>
            </p:cNvPr>
            <p:cNvSpPr txBox="1"/>
            <p:nvPr/>
          </p:nvSpPr>
          <p:spPr>
            <a:xfrm>
              <a:off x="4504452" y="5892630"/>
              <a:ext cx="3554291" cy="446610"/>
            </a:xfrm>
            <a:prstGeom prst="rect">
              <a:avLst/>
            </a:prstGeom>
            <a:noFill/>
          </p:spPr>
          <p:txBody>
            <a:bodyPr wrap="square" rtlCol="0">
              <a:spAutoFit/>
            </a:bodyPr>
            <a:lstStyle/>
            <a:p>
              <a:r>
                <a:rPr lang="en-US" sz="2400" dirty="0">
                  <a:solidFill>
                    <a:schemeClr val="bg1"/>
                  </a:solidFill>
                </a:rPr>
                <a:t>Focus On </a:t>
              </a:r>
              <a:r>
                <a:rPr lang="en-US" sz="2400" dirty="0" err="1">
                  <a:solidFill>
                    <a:schemeClr val="bg1"/>
                  </a:solidFill>
                </a:rPr>
                <a:t>Buisiness</a:t>
              </a:r>
              <a:r>
                <a:rPr lang="en-US" sz="2400" dirty="0">
                  <a:solidFill>
                    <a:schemeClr val="bg1"/>
                  </a:solidFill>
                </a:rPr>
                <a:t> Logic  </a:t>
              </a:r>
              <a:endParaRPr lang="en-IN" sz="2400" dirty="0">
                <a:solidFill>
                  <a:schemeClr val="bg1"/>
                </a:solidFill>
              </a:endParaRPr>
            </a:p>
          </p:txBody>
        </p:sp>
        <p:sp>
          <p:nvSpPr>
            <p:cNvPr id="19" name="TextBox 18">
              <a:extLst>
                <a:ext uri="{FF2B5EF4-FFF2-40B4-BE49-F238E27FC236}">
                  <a16:creationId xmlns:a16="http://schemas.microsoft.com/office/drawing/2014/main" id="{2AEFF156-069C-4B67-8635-874D2EAC1FB8}"/>
                </a:ext>
              </a:extLst>
            </p:cNvPr>
            <p:cNvSpPr txBox="1"/>
            <p:nvPr/>
          </p:nvSpPr>
          <p:spPr>
            <a:xfrm rot="16200000">
              <a:off x="-1055052" y="2907732"/>
              <a:ext cx="4413832" cy="500769"/>
            </a:xfrm>
            <a:prstGeom prst="rect">
              <a:avLst/>
            </a:prstGeom>
            <a:noFill/>
          </p:spPr>
          <p:txBody>
            <a:bodyPr wrap="square" rtlCol="0">
              <a:spAutoFit/>
            </a:bodyPr>
            <a:lstStyle/>
            <a:p>
              <a:r>
                <a:rPr lang="en-US" sz="2400" dirty="0">
                  <a:solidFill>
                    <a:schemeClr val="bg1"/>
                  </a:solidFill>
                </a:rPr>
                <a:t>Level Of Abstraction</a:t>
              </a:r>
              <a:endParaRPr lang="en-IN" sz="2400" dirty="0">
                <a:solidFill>
                  <a:schemeClr val="bg1"/>
                </a:solidFill>
              </a:endParaRPr>
            </a:p>
          </p:txBody>
        </p:sp>
      </p:grpSp>
      <p:sp>
        <p:nvSpPr>
          <p:cNvPr id="20" name="Rectangle: Rounded Corners 19">
            <a:extLst>
              <a:ext uri="{FF2B5EF4-FFF2-40B4-BE49-F238E27FC236}">
                <a16:creationId xmlns:a16="http://schemas.microsoft.com/office/drawing/2014/main" id="{3E18634B-3E04-455E-8143-2C2D131B9EE9}"/>
              </a:ext>
            </a:extLst>
          </p:cNvPr>
          <p:cNvSpPr/>
          <p:nvPr/>
        </p:nvSpPr>
        <p:spPr>
          <a:xfrm>
            <a:off x="2788920" y="3134418"/>
            <a:ext cx="3154680" cy="156966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u="sng" dirty="0"/>
              <a:t>Physical Machines</a:t>
            </a:r>
          </a:p>
          <a:p>
            <a:pPr algn="ctr"/>
            <a:endParaRPr lang="en-US" dirty="0"/>
          </a:p>
          <a:p>
            <a:pPr marL="285750" indent="-285750">
              <a:buFont typeface="Arial" panose="020B0604020202020204" pitchFamily="34" charset="0"/>
              <a:buChar char="•"/>
            </a:pPr>
            <a:r>
              <a:rPr lang="en-US" dirty="0"/>
              <a:t>Heavy Investment</a:t>
            </a:r>
          </a:p>
          <a:p>
            <a:pPr marL="285750" indent="-285750">
              <a:buFont typeface="Arial" panose="020B0604020202020204" pitchFamily="34" charset="0"/>
              <a:buChar char="•"/>
            </a:pPr>
            <a:r>
              <a:rPr lang="en-US" dirty="0"/>
              <a:t>Lives on Premises for years</a:t>
            </a:r>
          </a:p>
        </p:txBody>
      </p:sp>
      <p:sp>
        <p:nvSpPr>
          <p:cNvPr id="22" name="TextBox 21">
            <a:extLst>
              <a:ext uri="{FF2B5EF4-FFF2-40B4-BE49-F238E27FC236}">
                <a16:creationId xmlns:a16="http://schemas.microsoft.com/office/drawing/2014/main" id="{37EBFAA1-477B-4752-A6BB-9CBE805A1688}"/>
              </a:ext>
            </a:extLst>
          </p:cNvPr>
          <p:cNvSpPr txBox="1"/>
          <p:nvPr/>
        </p:nvSpPr>
        <p:spPr>
          <a:xfrm>
            <a:off x="1572868" y="3682022"/>
            <a:ext cx="1181907" cy="670059"/>
          </a:xfrm>
          <a:prstGeom prst="rect">
            <a:avLst/>
          </a:prstGeom>
          <a:noFill/>
        </p:spPr>
        <p:txBody>
          <a:bodyPr wrap="square" rtlCol="0">
            <a:spAutoFit/>
          </a:bodyPr>
          <a:lstStyle/>
          <a:p>
            <a:pPr algn="ctr"/>
            <a:r>
              <a:rPr lang="en-US" dirty="0">
                <a:latin typeface="Bell MT" panose="02020503060305020303" pitchFamily="18" charset="0"/>
              </a:rPr>
              <a:t>Physical Machines</a:t>
            </a:r>
            <a:endParaRPr lang="en-IN" dirty="0">
              <a:latin typeface="Bell MT" panose="02020503060305020303" pitchFamily="18" charset="0"/>
            </a:endParaRPr>
          </a:p>
        </p:txBody>
      </p:sp>
      <p:pic>
        <p:nvPicPr>
          <p:cNvPr id="24" name="Picture 23">
            <a:extLst>
              <a:ext uri="{FF2B5EF4-FFF2-40B4-BE49-F238E27FC236}">
                <a16:creationId xmlns:a16="http://schemas.microsoft.com/office/drawing/2014/main" id="{924A7763-F140-4699-B65D-7D51F869654C}"/>
              </a:ext>
            </a:extLst>
          </p:cNvPr>
          <p:cNvPicPr>
            <a:picLocks noChangeAspect="1"/>
          </p:cNvPicPr>
          <p:nvPr/>
        </p:nvPicPr>
        <p:blipFill rotWithShape="1">
          <a:blip r:embed="rId3">
            <a:extLst>
              <a:ext uri="{28A0092B-C50C-407E-A947-70E740481C1C}">
                <a14:useLocalDpi xmlns:a14="http://schemas.microsoft.com/office/drawing/2010/main" val="0"/>
              </a:ext>
            </a:extLst>
          </a:blip>
          <a:srcRect l="15291" t="16791" r="19773" b="24688"/>
          <a:stretch/>
        </p:blipFill>
        <p:spPr>
          <a:xfrm>
            <a:off x="3495555" y="3553812"/>
            <a:ext cx="1701479" cy="1349357"/>
          </a:xfrm>
          <a:prstGeom prst="rect">
            <a:avLst/>
          </a:prstGeom>
        </p:spPr>
      </p:pic>
      <p:sp>
        <p:nvSpPr>
          <p:cNvPr id="27" name="Rectangle: Rounded Corners 26">
            <a:extLst>
              <a:ext uri="{FF2B5EF4-FFF2-40B4-BE49-F238E27FC236}">
                <a16:creationId xmlns:a16="http://schemas.microsoft.com/office/drawing/2014/main" id="{7D6E3C91-2C1B-4AFB-BDB6-7C56C4A24CDB}"/>
              </a:ext>
            </a:extLst>
          </p:cNvPr>
          <p:cNvSpPr/>
          <p:nvPr/>
        </p:nvSpPr>
        <p:spPr>
          <a:xfrm>
            <a:off x="5312949" y="2447390"/>
            <a:ext cx="3154680" cy="1569661"/>
          </a:xfrm>
          <a:prstGeom prst="roundRect">
            <a:avLst>
              <a:gd name="adj" fmla="val 1003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u="sng" dirty="0"/>
              <a:t>Virtual Machines</a:t>
            </a:r>
          </a:p>
          <a:p>
            <a:pPr algn="ctr"/>
            <a:endParaRPr lang="en-US" dirty="0"/>
          </a:p>
          <a:p>
            <a:pPr marL="285750" indent="-285750">
              <a:buFont typeface="Arial" panose="020B0604020202020204" pitchFamily="34" charset="0"/>
              <a:buChar char="•"/>
            </a:pPr>
            <a:r>
              <a:rPr lang="en-US" dirty="0"/>
              <a:t>Elastic Resources</a:t>
            </a:r>
          </a:p>
          <a:p>
            <a:pPr marL="285750" indent="-285750">
              <a:buFont typeface="Arial" panose="020B0604020202020204" pitchFamily="34" charset="0"/>
              <a:buChar char="•"/>
            </a:pPr>
            <a:r>
              <a:rPr lang="en-US" dirty="0"/>
              <a:t>Faster Provisioning</a:t>
            </a:r>
          </a:p>
        </p:txBody>
      </p:sp>
      <p:sp>
        <p:nvSpPr>
          <p:cNvPr id="28" name="TextBox 27">
            <a:extLst>
              <a:ext uri="{FF2B5EF4-FFF2-40B4-BE49-F238E27FC236}">
                <a16:creationId xmlns:a16="http://schemas.microsoft.com/office/drawing/2014/main" id="{86647EAF-C105-4E05-9414-F678774D3C14}"/>
              </a:ext>
            </a:extLst>
          </p:cNvPr>
          <p:cNvSpPr txBox="1"/>
          <p:nvPr/>
        </p:nvSpPr>
        <p:spPr>
          <a:xfrm>
            <a:off x="3808712" y="2954749"/>
            <a:ext cx="1181907" cy="646331"/>
          </a:xfrm>
          <a:prstGeom prst="rect">
            <a:avLst/>
          </a:prstGeom>
          <a:noFill/>
        </p:spPr>
        <p:txBody>
          <a:bodyPr wrap="square" rtlCol="0">
            <a:spAutoFit/>
          </a:bodyPr>
          <a:lstStyle/>
          <a:p>
            <a:pPr algn="ctr"/>
            <a:r>
              <a:rPr lang="en-US" dirty="0">
                <a:latin typeface="Bell MT" panose="02020503060305020303" pitchFamily="18" charset="0"/>
              </a:rPr>
              <a:t>Virtual Machines</a:t>
            </a:r>
            <a:endParaRPr lang="en-IN" dirty="0">
              <a:latin typeface="Bell MT" panose="02020503060305020303" pitchFamily="18" charset="0"/>
            </a:endParaRPr>
          </a:p>
        </p:txBody>
      </p:sp>
      <p:pic>
        <p:nvPicPr>
          <p:cNvPr id="32" name="Picture 31">
            <a:extLst>
              <a:ext uri="{FF2B5EF4-FFF2-40B4-BE49-F238E27FC236}">
                <a16:creationId xmlns:a16="http://schemas.microsoft.com/office/drawing/2014/main" id="{34564CDF-6E13-4579-A990-8B38F841D28E}"/>
              </a:ext>
            </a:extLst>
          </p:cNvPr>
          <p:cNvPicPr>
            <a:picLocks noChangeAspect="1"/>
          </p:cNvPicPr>
          <p:nvPr/>
        </p:nvPicPr>
        <p:blipFill>
          <a:blip r:embed="rId4"/>
          <a:stretch>
            <a:fillRect/>
          </a:stretch>
        </p:blipFill>
        <p:spPr>
          <a:xfrm>
            <a:off x="6158831" y="2841741"/>
            <a:ext cx="1384603" cy="1293863"/>
          </a:xfrm>
          <a:prstGeom prst="rect">
            <a:avLst/>
          </a:prstGeom>
        </p:spPr>
      </p:pic>
      <p:sp>
        <p:nvSpPr>
          <p:cNvPr id="33" name="Rectangle: Rounded Corners 32">
            <a:extLst>
              <a:ext uri="{FF2B5EF4-FFF2-40B4-BE49-F238E27FC236}">
                <a16:creationId xmlns:a16="http://schemas.microsoft.com/office/drawing/2014/main" id="{68024352-1785-4BCE-8A6E-B370C9E973F0}"/>
              </a:ext>
            </a:extLst>
          </p:cNvPr>
          <p:cNvSpPr/>
          <p:nvPr/>
        </p:nvSpPr>
        <p:spPr>
          <a:xfrm>
            <a:off x="7654143" y="2142852"/>
            <a:ext cx="3154680" cy="1569661"/>
          </a:xfrm>
          <a:prstGeom prst="roundRect">
            <a:avLst>
              <a:gd name="adj" fmla="val 1003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u="sng" dirty="0"/>
              <a:t>Containerization</a:t>
            </a:r>
          </a:p>
          <a:p>
            <a:pPr algn="ctr"/>
            <a:endParaRPr lang="en-US" dirty="0"/>
          </a:p>
          <a:p>
            <a:pPr marL="285750" indent="-285750">
              <a:buFont typeface="Arial" panose="020B0604020202020204" pitchFamily="34" charset="0"/>
              <a:buChar char="•"/>
            </a:pPr>
            <a:r>
              <a:rPr lang="en-US" dirty="0"/>
              <a:t>Platform independence</a:t>
            </a:r>
          </a:p>
          <a:p>
            <a:pPr marL="285750" indent="-285750">
              <a:buFont typeface="Arial" panose="020B0604020202020204" pitchFamily="34" charset="0"/>
              <a:buChar char="•"/>
            </a:pPr>
            <a:r>
              <a:rPr lang="en-US" dirty="0"/>
              <a:t>More straightforward and faster deployments</a:t>
            </a:r>
          </a:p>
        </p:txBody>
      </p:sp>
      <p:sp>
        <p:nvSpPr>
          <p:cNvPr id="34" name="TextBox 33">
            <a:extLst>
              <a:ext uri="{FF2B5EF4-FFF2-40B4-BE49-F238E27FC236}">
                <a16:creationId xmlns:a16="http://schemas.microsoft.com/office/drawing/2014/main" id="{540D504E-B81A-4AB9-8C83-7ACE6672A8A4}"/>
              </a:ext>
            </a:extLst>
          </p:cNvPr>
          <p:cNvSpPr txBox="1"/>
          <p:nvPr/>
        </p:nvSpPr>
        <p:spPr>
          <a:xfrm>
            <a:off x="5951958" y="2331651"/>
            <a:ext cx="1805845" cy="369332"/>
          </a:xfrm>
          <a:prstGeom prst="rect">
            <a:avLst/>
          </a:prstGeom>
          <a:noFill/>
        </p:spPr>
        <p:txBody>
          <a:bodyPr wrap="square" rtlCol="0">
            <a:spAutoFit/>
          </a:bodyPr>
          <a:lstStyle/>
          <a:p>
            <a:pPr algn="ctr"/>
            <a:r>
              <a:rPr lang="en-US" dirty="0" err="1">
                <a:latin typeface="Bell MT" panose="02020503060305020303" pitchFamily="18" charset="0"/>
              </a:rPr>
              <a:t>Contanerization</a:t>
            </a:r>
            <a:endParaRPr lang="en-IN" dirty="0">
              <a:latin typeface="Bell MT" panose="02020503060305020303" pitchFamily="18" charset="0"/>
            </a:endParaRPr>
          </a:p>
        </p:txBody>
      </p:sp>
      <p:pic>
        <p:nvPicPr>
          <p:cNvPr id="36" name="Picture 35">
            <a:extLst>
              <a:ext uri="{FF2B5EF4-FFF2-40B4-BE49-F238E27FC236}">
                <a16:creationId xmlns:a16="http://schemas.microsoft.com/office/drawing/2014/main" id="{9129D8FE-24DE-4456-9D53-DBE34E781F5A}"/>
              </a:ext>
            </a:extLst>
          </p:cNvPr>
          <p:cNvPicPr>
            <a:picLocks noChangeAspect="1"/>
          </p:cNvPicPr>
          <p:nvPr/>
        </p:nvPicPr>
        <p:blipFill>
          <a:blip r:embed="rId5"/>
          <a:stretch>
            <a:fillRect/>
          </a:stretch>
        </p:blipFill>
        <p:spPr>
          <a:xfrm>
            <a:off x="8350063" y="1959585"/>
            <a:ext cx="2119872" cy="1658170"/>
          </a:xfrm>
          <a:prstGeom prst="rect">
            <a:avLst/>
          </a:prstGeom>
        </p:spPr>
      </p:pic>
      <p:sp>
        <p:nvSpPr>
          <p:cNvPr id="37" name="Rectangle: Rounded Corners 36">
            <a:extLst>
              <a:ext uri="{FF2B5EF4-FFF2-40B4-BE49-F238E27FC236}">
                <a16:creationId xmlns:a16="http://schemas.microsoft.com/office/drawing/2014/main" id="{8EC73BC1-4EC1-4BA3-A103-588CDFF85A28}"/>
              </a:ext>
            </a:extLst>
          </p:cNvPr>
          <p:cNvSpPr/>
          <p:nvPr/>
        </p:nvSpPr>
        <p:spPr>
          <a:xfrm>
            <a:off x="7708740" y="3799959"/>
            <a:ext cx="3154680" cy="1569661"/>
          </a:xfrm>
          <a:prstGeom prst="roundRect">
            <a:avLst>
              <a:gd name="adj" fmla="val 1003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u="sng" dirty="0" err="1"/>
              <a:t>Severless</a:t>
            </a:r>
            <a:endParaRPr lang="en-US" b="1" u="sng" dirty="0"/>
          </a:p>
          <a:p>
            <a:pPr algn="ctr"/>
            <a:endParaRPr lang="en-US" dirty="0"/>
          </a:p>
          <a:p>
            <a:pPr marL="285750" indent="-285750">
              <a:buFont typeface="Arial" panose="020B0604020202020204" pitchFamily="34" charset="0"/>
              <a:buChar char="•"/>
            </a:pPr>
            <a:r>
              <a:rPr lang="en-US" dirty="0"/>
              <a:t>Event Driven</a:t>
            </a:r>
          </a:p>
          <a:p>
            <a:pPr marL="285750" indent="-285750">
              <a:buFont typeface="Arial" panose="020B0604020202020204" pitchFamily="34" charset="0"/>
              <a:buChar char="•"/>
            </a:pPr>
            <a:r>
              <a:rPr lang="en-US" dirty="0"/>
              <a:t>Pay per Use</a:t>
            </a:r>
          </a:p>
        </p:txBody>
      </p:sp>
      <p:sp>
        <p:nvSpPr>
          <p:cNvPr id="38" name="TextBox 37">
            <a:extLst>
              <a:ext uri="{FF2B5EF4-FFF2-40B4-BE49-F238E27FC236}">
                <a16:creationId xmlns:a16="http://schemas.microsoft.com/office/drawing/2014/main" id="{79B46AB5-12DF-42DD-AB41-D7EC38C5574B}"/>
              </a:ext>
            </a:extLst>
          </p:cNvPr>
          <p:cNvSpPr txBox="1"/>
          <p:nvPr/>
        </p:nvSpPr>
        <p:spPr>
          <a:xfrm>
            <a:off x="8535041" y="1662249"/>
            <a:ext cx="1805845" cy="369332"/>
          </a:xfrm>
          <a:prstGeom prst="rect">
            <a:avLst/>
          </a:prstGeom>
          <a:noFill/>
        </p:spPr>
        <p:txBody>
          <a:bodyPr wrap="square" rtlCol="0">
            <a:spAutoFit/>
          </a:bodyPr>
          <a:lstStyle/>
          <a:p>
            <a:pPr algn="ctr"/>
            <a:r>
              <a:rPr lang="en-US" dirty="0" err="1">
                <a:latin typeface="Bell MT" panose="02020503060305020303" pitchFamily="18" charset="0"/>
              </a:rPr>
              <a:t>Severless</a:t>
            </a: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39" name="Arrow: Right 38">
            <a:extLst>
              <a:ext uri="{FF2B5EF4-FFF2-40B4-BE49-F238E27FC236}">
                <a16:creationId xmlns:a16="http://schemas.microsoft.com/office/drawing/2014/main" id="{6017CB25-B320-4F63-8E79-1203F3591B19}"/>
              </a:ext>
            </a:extLst>
          </p:cNvPr>
          <p:cNvSpPr/>
          <p:nvPr/>
        </p:nvSpPr>
        <p:spPr>
          <a:xfrm>
            <a:off x="-1908422" y="2286000"/>
            <a:ext cx="1347965" cy="2819400"/>
          </a:xfrm>
          <a:prstGeom prst="rightArrow">
            <a:avLst>
              <a:gd name="adj1" fmla="val 59730"/>
              <a:gd name="adj2" fmla="val 7486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73822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33"/>
                                        </p:tgtEl>
                                      </p:cBhvr>
                                    </p:animEffect>
                                    <p:set>
                                      <p:cBhvr>
                                        <p:cTn id="50" dur="1" fill="hold">
                                          <p:stCondLst>
                                            <p:cond delay="499"/>
                                          </p:stCondLst>
                                        </p:cTn>
                                        <p:tgtEl>
                                          <p:spTgt spid="33"/>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1" fill="hold" nodeType="click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fill="hold"/>
                                        <p:tgtEl>
                                          <p:spTgt spid="36"/>
                                        </p:tgtEl>
                                        <p:attrNameLst>
                                          <p:attrName>ppt_x</p:attrName>
                                        </p:attrNameLst>
                                      </p:cBhvr>
                                      <p:tavLst>
                                        <p:tav tm="0">
                                          <p:val>
                                            <p:strVal val="#ppt_x"/>
                                          </p:val>
                                        </p:tav>
                                        <p:tav tm="100000">
                                          <p:val>
                                            <p:strVal val="#ppt_x"/>
                                          </p:val>
                                        </p:tav>
                                      </p:tavLst>
                                    </p:anim>
                                    <p:anim calcmode="lin" valueType="num">
                                      <p:cBhvr additive="base">
                                        <p:cTn id="59"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37"/>
                                        </p:tgtEl>
                                      </p:cBhvr>
                                    </p:animEffect>
                                    <p:set>
                                      <p:cBhvr>
                                        <p:cTn id="69" dur="1" fill="hold">
                                          <p:stCondLst>
                                            <p:cond delay="499"/>
                                          </p:stCondLst>
                                        </p:cTn>
                                        <p:tgtEl>
                                          <p:spTgt spid="37"/>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p:bldP spid="27" grpId="0" animBg="1"/>
      <p:bldP spid="27" grpId="1" animBg="1"/>
      <p:bldP spid="28" grpId="0"/>
      <p:bldP spid="33" grpId="0" animBg="1"/>
      <p:bldP spid="33" grpId="1" animBg="1"/>
      <p:bldP spid="34" grpId="0"/>
      <p:bldP spid="37" grpId="0" animBg="1"/>
      <p:bldP spid="37" grpId="1"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95AF036-C34F-4E17-BFBE-1F3322155196}"/>
              </a:ext>
            </a:extLst>
          </p:cNvPr>
          <p:cNvGrpSpPr/>
          <p:nvPr/>
        </p:nvGrpSpPr>
        <p:grpSpPr>
          <a:xfrm>
            <a:off x="-1509679" y="5215336"/>
            <a:ext cx="3673500" cy="2167962"/>
            <a:chOff x="730860" y="951201"/>
            <a:chExt cx="10882022" cy="5534719"/>
          </a:xfrm>
        </p:grpSpPr>
        <p:sp>
          <p:nvSpPr>
            <p:cNvPr id="7" name="Arrow: Left-Up 6">
              <a:extLst>
                <a:ext uri="{FF2B5EF4-FFF2-40B4-BE49-F238E27FC236}">
                  <a16:creationId xmlns:a16="http://schemas.microsoft.com/office/drawing/2014/main" id="{86D816B7-C92B-4785-96DB-50937944A962}"/>
                </a:ext>
              </a:extLst>
            </p:cNvPr>
            <p:cNvSpPr/>
            <p:nvPr/>
          </p:nvSpPr>
          <p:spPr>
            <a:xfrm rot="5400000">
              <a:off x="3685010" y="-1441951"/>
              <a:ext cx="4973721" cy="10882022"/>
            </a:xfrm>
            <a:prstGeom prst="leftUpArrow">
              <a:avLst>
                <a:gd name="adj1" fmla="val 6544"/>
                <a:gd name="adj2" fmla="val 7684"/>
                <a:gd name="adj3" fmla="val 1503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DEF1EAC-C09B-4D3B-9FD2-6F2414CD3874}"/>
                </a:ext>
              </a:extLst>
            </p:cNvPr>
            <p:cNvSpPr txBox="1"/>
            <p:nvPr/>
          </p:nvSpPr>
          <p:spPr>
            <a:xfrm>
              <a:off x="4504452" y="5892630"/>
              <a:ext cx="3554291" cy="446610"/>
            </a:xfrm>
            <a:prstGeom prst="rect">
              <a:avLst/>
            </a:prstGeom>
            <a:noFill/>
          </p:spPr>
          <p:txBody>
            <a:bodyPr wrap="square" rtlCol="0">
              <a:spAutoFit/>
            </a:bodyPr>
            <a:lstStyle/>
            <a:p>
              <a:r>
                <a:rPr lang="en-US" sz="2400" dirty="0">
                  <a:solidFill>
                    <a:schemeClr val="bg1"/>
                  </a:solidFill>
                </a:rPr>
                <a:t>Focus On </a:t>
              </a:r>
              <a:r>
                <a:rPr lang="en-US" sz="2400" dirty="0" err="1">
                  <a:solidFill>
                    <a:schemeClr val="bg1"/>
                  </a:solidFill>
                </a:rPr>
                <a:t>Buisiness</a:t>
              </a:r>
              <a:r>
                <a:rPr lang="en-US" sz="2400" dirty="0">
                  <a:solidFill>
                    <a:schemeClr val="bg1"/>
                  </a:solidFill>
                </a:rPr>
                <a:t> Logic  </a:t>
              </a:r>
              <a:endParaRPr lang="en-IN" sz="2400" dirty="0">
                <a:solidFill>
                  <a:schemeClr val="bg1"/>
                </a:solidFill>
              </a:endParaRPr>
            </a:p>
          </p:txBody>
        </p:sp>
        <p:sp>
          <p:nvSpPr>
            <p:cNvPr id="19" name="TextBox 18">
              <a:extLst>
                <a:ext uri="{FF2B5EF4-FFF2-40B4-BE49-F238E27FC236}">
                  <a16:creationId xmlns:a16="http://schemas.microsoft.com/office/drawing/2014/main" id="{2AEFF156-069C-4B67-8635-874D2EAC1FB8}"/>
                </a:ext>
              </a:extLst>
            </p:cNvPr>
            <p:cNvSpPr txBox="1"/>
            <p:nvPr/>
          </p:nvSpPr>
          <p:spPr>
            <a:xfrm rot="16200000">
              <a:off x="-1055052" y="2907732"/>
              <a:ext cx="4413832" cy="500769"/>
            </a:xfrm>
            <a:prstGeom prst="rect">
              <a:avLst/>
            </a:prstGeom>
            <a:noFill/>
          </p:spPr>
          <p:txBody>
            <a:bodyPr wrap="square" rtlCol="0">
              <a:spAutoFit/>
            </a:bodyPr>
            <a:lstStyle/>
            <a:p>
              <a:r>
                <a:rPr lang="en-US" sz="2400" dirty="0">
                  <a:solidFill>
                    <a:schemeClr val="bg1"/>
                  </a:solidFill>
                </a:rPr>
                <a:t>Level Of Abstraction</a:t>
              </a:r>
              <a:endParaRPr lang="en-IN" sz="2400" dirty="0">
                <a:solidFill>
                  <a:schemeClr val="bg1"/>
                </a:solidFill>
              </a:endParaRPr>
            </a:p>
          </p:txBody>
        </p:sp>
      </p:gr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2" name="Arrow: Right 1">
            <a:extLst>
              <a:ext uri="{FF2B5EF4-FFF2-40B4-BE49-F238E27FC236}">
                <a16:creationId xmlns:a16="http://schemas.microsoft.com/office/drawing/2014/main" id="{79BA8B3D-1670-4EAF-9E67-4F36A0CB2642}"/>
              </a:ext>
            </a:extLst>
          </p:cNvPr>
          <p:cNvSpPr/>
          <p:nvPr/>
        </p:nvSpPr>
        <p:spPr>
          <a:xfrm>
            <a:off x="609600" y="2500631"/>
            <a:ext cx="10972800" cy="2819400"/>
          </a:xfrm>
          <a:prstGeom prst="rightArrow">
            <a:avLst>
              <a:gd name="adj1" fmla="val 59730"/>
              <a:gd name="adj2" fmla="val 7486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A38D8733-342F-48DD-9636-AAE558FFBB3F}"/>
              </a:ext>
            </a:extLst>
          </p:cNvPr>
          <p:cNvSpPr txBox="1"/>
          <p:nvPr/>
        </p:nvSpPr>
        <p:spPr>
          <a:xfrm>
            <a:off x="548640" y="3474720"/>
            <a:ext cx="12192000" cy="830997"/>
          </a:xfrm>
          <a:prstGeom prst="rect">
            <a:avLst/>
          </a:prstGeom>
          <a:noFill/>
        </p:spPr>
        <p:txBody>
          <a:bodyPr wrap="square" rtlCol="0">
            <a:spAutoFit/>
          </a:bodyPr>
          <a:lstStyle/>
          <a:p>
            <a:r>
              <a:rPr lang="en-US" sz="4800" dirty="0">
                <a:latin typeface="Bell MT" panose="02020503060305020303" pitchFamily="18" charset="0"/>
              </a:rPr>
              <a:t>WHAT IS CLOUD COMPUTING ?</a:t>
            </a:r>
          </a:p>
        </p:txBody>
      </p:sp>
      <p:sp>
        <p:nvSpPr>
          <p:cNvPr id="12" name="TextBox 11">
            <a:extLst>
              <a:ext uri="{FF2B5EF4-FFF2-40B4-BE49-F238E27FC236}">
                <a16:creationId xmlns:a16="http://schemas.microsoft.com/office/drawing/2014/main" id="{2973BAA2-3757-46F9-8925-AC51B2D82252}"/>
              </a:ext>
            </a:extLst>
          </p:cNvPr>
          <p:cNvSpPr txBox="1"/>
          <p:nvPr/>
        </p:nvSpPr>
        <p:spPr>
          <a:xfrm>
            <a:off x="875818" y="4799836"/>
            <a:ext cx="1809509" cy="954107"/>
          </a:xfrm>
          <a:prstGeom prst="rect">
            <a:avLst/>
          </a:prstGeom>
          <a:noFill/>
        </p:spPr>
        <p:txBody>
          <a:bodyPr wrap="square" rtlCol="0">
            <a:spAutoFit/>
          </a:bodyPr>
          <a:lstStyle/>
          <a:p>
            <a:r>
              <a:rPr lang="en-US" sz="2800" dirty="0">
                <a:latin typeface="Bell MT" panose="02020503060305020303" pitchFamily="18" charset="0"/>
              </a:rPr>
              <a:t>Consistent Delivery </a:t>
            </a:r>
          </a:p>
        </p:txBody>
      </p:sp>
      <p:sp>
        <p:nvSpPr>
          <p:cNvPr id="13" name="TextBox 12">
            <a:extLst>
              <a:ext uri="{FF2B5EF4-FFF2-40B4-BE49-F238E27FC236}">
                <a16:creationId xmlns:a16="http://schemas.microsoft.com/office/drawing/2014/main" id="{A5AAEFE4-AE33-4C2D-A40A-597A0ACF8F8D}"/>
              </a:ext>
            </a:extLst>
          </p:cNvPr>
          <p:cNvSpPr txBox="1"/>
          <p:nvPr/>
        </p:nvSpPr>
        <p:spPr>
          <a:xfrm>
            <a:off x="3851285" y="4861390"/>
            <a:ext cx="1809509" cy="830997"/>
          </a:xfrm>
          <a:prstGeom prst="rect">
            <a:avLst/>
          </a:prstGeom>
          <a:noFill/>
        </p:spPr>
        <p:txBody>
          <a:bodyPr wrap="square" rtlCol="0">
            <a:spAutoFit/>
          </a:bodyPr>
          <a:lstStyle/>
          <a:p>
            <a:r>
              <a:rPr lang="en-US" sz="2400" dirty="0">
                <a:latin typeface="Bell MT" panose="02020503060305020303" pitchFamily="18" charset="0"/>
              </a:rPr>
              <a:t>On demand Accessibility</a:t>
            </a:r>
          </a:p>
        </p:txBody>
      </p:sp>
      <p:sp>
        <p:nvSpPr>
          <p:cNvPr id="14" name="TextBox 13">
            <a:extLst>
              <a:ext uri="{FF2B5EF4-FFF2-40B4-BE49-F238E27FC236}">
                <a16:creationId xmlns:a16="http://schemas.microsoft.com/office/drawing/2014/main" id="{75B359D0-EB57-443A-AA85-1F3CFA6B8994}"/>
              </a:ext>
            </a:extLst>
          </p:cNvPr>
          <p:cNvSpPr txBox="1"/>
          <p:nvPr/>
        </p:nvSpPr>
        <p:spPr>
          <a:xfrm>
            <a:off x="6717176" y="4973415"/>
            <a:ext cx="1999333" cy="461665"/>
          </a:xfrm>
          <a:prstGeom prst="rect">
            <a:avLst/>
          </a:prstGeom>
          <a:noFill/>
        </p:spPr>
        <p:txBody>
          <a:bodyPr wrap="square" rtlCol="0">
            <a:spAutoFit/>
          </a:bodyPr>
          <a:lstStyle/>
          <a:p>
            <a:pPr algn="ctr"/>
            <a:r>
              <a:rPr lang="en-US" sz="2400" dirty="0">
                <a:latin typeface="Bell MT" panose="02020503060305020303" pitchFamily="18" charset="0"/>
              </a:rPr>
              <a:t>IT Resources</a:t>
            </a:r>
            <a:endParaRPr lang="en-US" sz="2800" dirty="0">
              <a:latin typeface="Bell MT" panose="02020503060305020303" pitchFamily="18" charset="0"/>
            </a:endParaRPr>
          </a:p>
        </p:txBody>
      </p:sp>
      <p:sp>
        <p:nvSpPr>
          <p:cNvPr id="15" name="TextBox 14">
            <a:extLst>
              <a:ext uri="{FF2B5EF4-FFF2-40B4-BE49-F238E27FC236}">
                <a16:creationId xmlns:a16="http://schemas.microsoft.com/office/drawing/2014/main" id="{8070EDC8-8326-4423-B25B-1761B080EE16}"/>
              </a:ext>
            </a:extLst>
          </p:cNvPr>
          <p:cNvSpPr txBox="1"/>
          <p:nvPr/>
        </p:nvSpPr>
        <p:spPr>
          <a:xfrm>
            <a:off x="548641" y="3059221"/>
            <a:ext cx="9451886" cy="1754326"/>
          </a:xfrm>
          <a:prstGeom prst="rect">
            <a:avLst/>
          </a:prstGeom>
          <a:noFill/>
        </p:spPr>
        <p:txBody>
          <a:bodyPr wrap="square" rtlCol="0">
            <a:spAutoFit/>
          </a:bodyPr>
          <a:lstStyle/>
          <a:p>
            <a:pPr algn="ctr"/>
            <a:r>
              <a:rPr lang="en-US" sz="3600" dirty="0">
                <a:latin typeface="Bell MT" panose="02020503060305020303" pitchFamily="18" charset="0"/>
              </a:rPr>
              <a:t>"Cloud computing is the on-demand delivery of IT resources over the internet with pay-as-you-go pricing"</a:t>
            </a:r>
          </a:p>
        </p:txBody>
      </p:sp>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F9112075-FFDD-4125-80FA-4C4D0D0F723B}"/>
                  </a:ext>
                </a:extLst>
              </p:cNvPr>
              <p:cNvGraphicFramePr>
                <a:graphicFrameLocks noChangeAspect="1"/>
              </p:cNvGraphicFramePr>
              <p:nvPr>
                <p:extLst>
                  <p:ext uri="{D42A27DB-BD31-4B8C-83A1-F6EECF244321}">
                    <p14:modId xmlns:p14="http://schemas.microsoft.com/office/powerpoint/2010/main" val="308873043"/>
                  </p:ext>
                </p:extLst>
              </p:nvPr>
            </p:nvGraphicFramePr>
            <p:xfrm>
              <a:off x="3937173" y="7232221"/>
              <a:ext cx="2819690" cy="2559756"/>
            </p:xfrm>
            <a:graphic>
              <a:graphicData uri="http://schemas.microsoft.com/office/drawing/2017/model3d">
                <am3d:model3d r:embed="rId2">
                  <am3d:spPr>
                    <a:xfrm>
                      <a:off x="0" y="0"/>
                      <a:ext cx="2819690" cy="2559756"/>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3012859" ay="-5045343" az="3003817"/>
                    <am3d:postTrans dx="0" dy="0" dz="0"/>
                  </am3d:trans>
                  <am3d:raster rName="Office3DRenderer" rVer="16.0.8326">
                    <am3d:blip r:embed="rId3"/>
                  </am3d:raster>
                  <am3d:objViewport viewportSz="40711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F9112075-FFDD-4125-80FA-4C4D0D0F723B}"/>
                  </a:ext>
                </a:extLst>
              </p:cNvPr>
              <p:cNvPicPr>
                <a:picLocks noGrp="1" noRot="1" noChangeAspect="1" noMove="1" noResize="1" noEditPoints="1" noAdjustHandles="1" noChangeArrowheads="1" noChangeShapeType="1" noCrop="1"/>
              </p:cNvPicPr>
              <p:nvPr/>
            </p:nvPicPr>
            <p:blipFill>
              <a:blip r:embed="rId3"/>
              <a:stretch>
                <a:fillRect/>
              </a:stretch>
            </p:blipFill>
            <p:spPr>
              <a:xfrm>
                <a:off x="3937173" y="7232221"/>
                <a:ext cx="2819690" cy="2559756"/>
              </a:xfrm>
              <a:prstGeom prst="rect">
                <a:avLst/>
              </a:prstGeom>
            </p:spPr>
          </p:pic>
        </mc:Fallback>
      </mc:AlternateContent>
      <p:sp>
        <p:nvSpPr>
          <p:cNvPr id="18" name="TextBox 17">
            <a:extLst>
              <a:ext uri="{FF2B5EF4-FFF2-40B4-BE49-F238E27FC236}">
                <a16:creationId xmlns:a16="http://schemas.microsoft.com/office/drawing/2014/main" id="{BBEF6217-DD96-44D0-9F53-5BF55E1C4EF2}"/>
              </a:ext>
            </a:extLst>
          </p:cNvPr>
          <p:cNvSpPr txBox="1"/>
          <p:nvPr/>
        </p:nvSpPr>
        <p:spPr>
          <a:xfrm>
            <a:off x="-6153307" y="2222240"/>
            <a:ext cx="5330347" cy="646331"/>
          </a:xfrm>
          <a:prstGeom prst="rect">
            <a:avLst/>
          </a:prstGeom>
          <a:noFill/>
        </p:spPr>
        <p:txBody>
          <a:bodyPr wrap="square">
            <a:spAutoFit/>
          </a:bodyPr>
          <a:lstStyle/>
          <a:p>
            <a:pPr algn="ctr"/>
            <a:r>
              <a:rPr lang="en-US" sz="1800" dirty="0">
                <a:latin typeface="Bell MT" panose="02020503060305020303" pitchFamily="18" charset="0"/>
              </a:rPr>
              <a:t>Let’s quickly understand what a computer is in it’s most basic sense!</a:t>
            </a:r>
            <a:endParaRPr lang="en-IN" sz="1800" dirty="0">
              <a:latin typeface="Bell MT" panose="02020503060305020303" pitchFamily="18" charset="0"/>
            </a:endParaRPr>
          </a:p>
        </p:txBody>
      </p:sp>
    </p:spTree>
    <p:extLst>
      <p:ext uri="{BB962C8B-B14F-4D97-AF65-F5344CB8AC3E}">
        <p14:creationId xmlns:p14="http://schemas.microsoft.com/office/powerpoint/2010/main" val="327853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1000"/>
                                        <p:tgtEl>
                                          <p:spTgt spid="3"/>
                                        </p:tgtEl>
                                        <p:attrNameLst>
                                          <p:attrName>ppt_x</p:attrName>
                                        </p:attrNameLst>
                                      </p:cBhvr>
                                      <p:tavLst>
                                        <p:tav tm="0">
                                          <p:val>
                                            <p:strVal val="ppt_x"/>
                                          </p:val>
                                        </p:tav>
                                        <p:tav tm="100000">
                                          <p:val>
                                            <p:strVal val="1+ppt_w/2"/>
                                          </p:val>
                                        </p:tav>
                                      </p:tavLst>
                                    </p:anim>
                                    <p:anim calcmode="lin" valueType="num">
                                      <p:cBhvr additive="base">
                                        <p:cTn id="13" dur="1000"/>
                                        <p:tgtEl>
                                          <p:spTgt spid="3"/>
                                        </p:tgtEl>
                                        <p:attrNameLst>
                                          <p:attrName>ppt_y</p:attrName>
                                        </p:attrNameLst>
                                      </p:cBhvr>
                                      <p:tavLst>
                                        <p:tav tm="0">
                                          <p:val>
                                            <p:strVal val="ppt_y"/>
                                          </p:val>
                                        </p:tav>
                                        <p:tav tm="100000">
                                          <p:val>
                                            <p:strVal val="ppt_y"/>
                                          </p:val>
                                        </p:tav>
                                      </p:tavLst>
                                    </p:anim>
                                    <p:set>
                                      <p:cBhvr>
                                        <p:cTn id="14" dur="1" fill="hold">
                                          <p:stCondLst>
                                            <p:cond delay="9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1"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1000" fill="hold"/>
                                        <p:tgtEl>
                                          <p:spTgt spid="15"/>
                                        </p:tgtEl>
                                        <p:attrNameLst>
                                          <p:attrName>ppt_x</p:attrName>
                                        </p:attrNameLst>
                                      </p:cBhvr>
                                      <p:tavLst>
                                        <p:tav tm="0">
                                          <p:val>
                                            <p:strVal val="#ppt_x"/>
                                          </p:val>
                                        </p:tav>
                                        <p:tav tm="100000">
                                          <p:val>
                                            <p:strVal val="#ppt_x"/>
                                          </p:val>
                                        </p:tav>
                                      </p:tavLst>
                                    </p:anim>
                                    <p:anim calcmode="lin" valueType="num">
                                      <p:cBhvr additive="base">
                                        <p:cTn id="3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0" nodeType="clickEffect">
                                  <p:stCondLst>
                                    <p:cond delay="0"/>
                                  </p:stCondLst>
                                  <p:childTnLst>
                                    <p:animEffect transition="out" filter="fade">
                                      <p:cBhvr>
                                        <p:cTn id="42" dur="750" tmFilter="0, 0; .2, .5; .8, .5; 1, 0"/>
                                        <p:tgtEl>
                                          <p:spTgt spid="12"/>
                                        </p:tgtEl>
                                      </p:cBhvr>
                                    </p:animEffect>
                                    <p:animScale>
                                      <p:cBhvr>
                                        <p:cTn id="43" dur="375" autoRev="1" fill="hold"/>
                                        <p:tgtEl>
                                          <p:spTgt spid="12"/>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grpId="0" nodeType="clickEffect">
                                  <p:stCondLst>
                                    <p:cond delay="0"/>
                                  </p:stCondLst>
                                  <p:childTnLst>
                                    <p:animEffect transition="out" filter="fade">
                                      <p:cBhvr>
                                        <p:cTn id="47" dur="750" tmFilter="0, 0; .2, .5; .8, .5; 1, 0"/>
                                        <p:tgtEl>
                                          <p:spTgt spid="13"/>
                                        </p:tgtEl>
                                      </p:cBhvr>
                                    </p:animEffect>
                                    <p:animScale>
                                      <p:cBhvr>
                                        <p:cTn id="48" dur="375" autoRev="1" fill="hold"/>
                                        <p:tgtEl>
                                          <p:spTgt spid="13"/>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grpId="0" nodeType="clickEffect">
                                  <p:stCondLst>
                                    <p:cond delay="0"/>
                                  </p:stCondLst>
                                  <p:childTnLst>
                                    <p:animEffect transition="out" filter="fade">
                                      <p:cBhvr>
                                        <p:cTn id="52" dur="750" tmFilter="0, 0; .2, .5; .8, .5; 1, 0"/>
                                        <p:tgtEl>
                                          <p:spTgt spid="14"/>
                                        </p:tgtEl>
                                      </p:cBhvr>
                                    </p:animEffect>
                                    <p:animScale>
                                      <p:cBhvr>
                                        <p:cTn id="53" dur="375" autoRev="1" fill="hold"/>
                                        <p:tgtEl>
                                          <p:spTgt spid="14"/>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grpId="2" nodeType="clickEffect">
                                  <p:stCondLst>
                                    <p:cond delay="0"/>
                                  </p:stCondLst>
                                  <p:childTnLst>
                                    <p:anim calcmode="lin" valueType="num">
                                      <p:cBhvr additive="base">
                                        <p:cTn id="57" dur="500"/>
                                        <p:tgtEl>
                                          <p:spTgt spid="12"/>
                                        </p:tgtEl>
                                        <p:attrNameLst>
                                          <p:attrName>ppt_x</p:attrName>
                                        </p:attrNameLst>
                                      </p:cBhvr>
                                      <p:tavLst>
                                        <p:tav tm="0">
                                          <p:val>
                                            <p:strVal val="ppt_x"/>
                                          </p:val>
                                        </p:tav>
                                        <p:tav tm="100000">
                                          <p:val>
                                            <p:strVal val="ppt_x"/>
                                          </p:val>
                                        </p:tav>
                                      </p:tavLst>
                                    </p:anim>
                                    <p:anim calcmode="lin" valueType="num">
                                      <p:cBhvr additive="base">
                                        <p:cTn id="58" dur="500"/>
                                        <p:tgtEl>
                                          <p:spTgt spid="12"/>
                                        </p:tgtEl>
                                        <p:attrNameLst>
                                          <p:attrName>ppt_y</p:attrName>
                                        </p:attrNameLst>
                                      </p:cBhvr>
                                      <p:tavLst>
                                        <p:tav tm="0">
                                          <p:val>
                                            <p:strVal val="ppt_y"/>
                                          </p:val>
                                        </p:tav>
                                        <p:tav tm="100000">
                                          <p:val>
                                            <p:strVal val="1+ppt_h/2"/>
                                          </p:val>
                                        </p:tav>
                                      </p:tavLst>
                                    </p:anim>
                                    <p:set>
                                      <p:cBhvr>
                                        <p:cTn id="59" dur="1" fill="hold">
                                          <p:stCondLst>
                                            <p:cond delay="499"/>
                                          </p:stCondLst>
                                        </p:cTn>
                                        <p:tgtEl>
                                          <p:spTgt spid="1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xit" presetSubtype="4" fill="hold" grpId="2" nodeType="clickEffect">
                                  <p:stCondLst>
                                    <p:cond delay="0"/>
                                  </p:stCondLst>
                                  <p:childTnLst>
                                    <p:anim calcmode="lin" valueType="num">
                                      <p:cBhvr additive="base">
                                        <p:cTn id="63" dur="500"/>
                                        <p:tgtEl>
                                          <p:spTgt spid="13"/>
                                        </p:tgtEl>
                                        <p:attrNameLst>
                                          <p:attrName>ppt_x</p:attrName>
                                        </p:attrNameLst>
                                      </p:cBhvr>
                                      <p:tavLst>
                                        <p:tav tm="0">
                                          <p:val>
                                            <p:strVal val="ppt_x"/>
                                          </p:val>
                                        </p:tav>
                                        <p:tav tm="100000">
                                          <p:val>
                                            <p:strVal val="ppt_x"/>
                                          </p:val>
                                        </p:tav>
                                      </p:tavLst>
                                    </p:anim>
                                    <p:anim calcmode="lin" valueType="num">
                                      <p:cBhvr additive="base">
                                        <p:cTn id="64" dur="500"/>
                                        <p:tgtEl>
                                          <p:spTgt spid="13"/>
                                        </p:tgtEl>
                                        <p:attrNameLst>
                                          <p:attrName>ppt_y</p:attrName>
                                        </p:attrNameLst>
                                      </p:cBhvr>
                                      <p:tavLst>
                                        <p:tav tm="0">
                                          <p:val>
                                            <p:strVal val="ppt_y"/>
                                          </p:val>
                                        </p:tav>
                                        <p:tav tm="100000">
                                          <p:val>
                                            <p:strVal val="1+ppt_h/2"/>
                                          </p:val>
                                        </p:tav>
                                      </p:tavLst>
                                    </p:anim>
                                    <p:set>
                                      <p:cBhvr>
                                        <p:cTn id="65" dur="1" fill="hold">
                                          <p:stCondLst>
                                            <p:cond delay="499"/>
                                          </p:stCondLst>
                                        </p:cTn>
                                        <p:tgtEl>
                                          <p:spTgt spid="1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grpId="2" nodeType="clickEffect">
                                  <p:stCondLst>
                                    <p:cond delay="0"/>
                                  </p:stCondLst>
                                  <p:childTnLst>
                                    <p:anim calcmode="lin" valueType="num">
                                      <p:cBhvr additive="base">
                                        <p:cTn id="69" dur="500"/>
                                        <p:tgtEl>
                                          <p:spTgt spid="14"/>
                                        </p:tgtEl>
                                        <p:attrNameLst>
                                          <p:attrName>ppt_x</p:attrName>
                                        </p:attrNameLst>
                                      </p:cBhvr>
                                      <p:tavLst>
                                        <p:tav tm="0">
                                          <p:val>
                                            <p:strVal val="ppt_x"/>
                                          </p:val>
                                        </p:tav>
                                        <p:tav tm="100000">
                                          <p:val>
                                            <p:strVal val="ppt_x"/>
                                          </p:val>
                                        </p:tav>
                                      </p:tavLst>
                                    </p:anim>
                                    <p:anim calcmode="lin" valueType="num">
                                      <p:cBhvr additive="base">
                                        <p:cTn id="70" dur="500"/>
                                        <p:tgtEl>
                                          <p:spTgt spid="14"/>
                                        </p:tgtEl>
                                        <p:attrNameLst>
                                          <p:attrName>ppt_y</p:attrName>
                                        </p:attrNameLst>
                                      </p:cBhvr>
                                      <p:tavLst>
                                        <p:tav tm="0">
                                          <p:val>
                                            <p:strVal val="ppt_y"/>
                                          </p:val>
                                        </p:tav>
                                        <p:tav tm="100000">
                                          <p:val>
                                            <p:strVal val="1+ppt_h/2"/>
                                          </p:val>
                                        </p:tav>
                                      </p:tavLst>
                                    </p:anim>
                                    <p:set>
                                      <p:cBhvr>
                                        <p:cTn id="7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2" grpId="0"/>
      <p:bldP spid="12" grpId="1"/>
      <p:bldP spid="12" grpId="2"/>
      <p:bldP spid="13" grpId="0"/>
      <p:bldP spid="13" grpId="1"/>
      <p:bldP spid="13" grpId="2"/>
      <p:bldP spid="14" grpId="0"/>
      <p:bldP spid="14" grpId="1"/>
      <p:bldP spid="14" grpId="2"/>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2" name="Arrow: Right 1">
            <a:extLst>
              <a:ext uri="{FF2B5EF4-FFF2-40B4-BE49-F238E27FC236}">
                <a16:creationId xmlns:a16="http://schemas.microsoft.com/office/drawing/2014/main" id="{79BA8B3D-1670-4EAF-9E67-4F36A0CB2642}"/>
              </a:ext>
            </a:extLst>
          </p:cNvPr>
          <p:cNvSpPr/>
          <p:nvPr/>
        </p:nvSpPr>
        <p:spPr>
          <a:xfrm>
            <a:off x="14067484" y="3461158"/>
            <a:ext cx="3178429" cy="898347"/>
          </a:xfrm>
          <a:prstGeom prst="rightArrow">
            <a:avLst>
              <a:gd name="adj1" fmla="val 59730"/>
              <a:gd name="adj2" fmla="val 7486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5" name="TextBox 14">
            <a:extLst>
              <a:ext uri="{FF2B5EF4-FFF2-40B4-BE49-F238E27FC236}">
                <a16:creationId xmlns:a16="http://schemas.microsoft.com/office/drawing/2014/main" id="{8070EDC8-8326-4423-B25B-1761B080EE16}"/>
              </a:ext>
            </a:extLst>
          </p:cNvPr>
          <p:cNvSpPr txBox="1"/>
          <p:nvPr/>
        </p:nvSpPr>
        <p:spPr>
          <a:xfrm>
            <a:off x="14067484" y="3741054"/>
            <a:ext cx="2737875" cy="338554"/>
          </a:xfrm>
          <a:prstGeom prst="rect">
            <a:avLst/>
          </a:prstGeom>
          <a:noFill/>
        </p:spPr>
        <p:txBody>
          <a:bodyPr wrap="square" rtlCol="0">
            <a:spAutoFit/>
          </a:bodyPr>
          <a:lstStyle/>
          <a:p>
            <a:pPr algn="ctr"/>
            <a:r>
              <a:rPr lang="en-US" sz="800" dirty="0">
                <a:latin typeface="Bell MT" panose="02020503060305020303" pitchFamily="18" charset="0"/>
              </a:rPr>
              <a:t>"Cloud computing is the on-demand delivery of IT resources over the internet with pay-as-you-go pricing"</a:t>
            </a:r>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noChangeAspect="1"/>
              </p:cNvGraphicFramePr>
              <p:nvPr>
                <p:extLst>
                  <p:ext uri="{D42A27DB-BD31-4B8C-83A1-F6EECF244321}">
                    <p14:modId xmlns:p14="http://schemas.microsoft.com/office/powerpoint/2010/main" val="2716325361"/>
                  </p:ext>
                </p:extLst>
              </p:nvPr>
            </p:nvGraphicFramePr>
            <p:xfrm>
              <a:off x="6635750" y="1676340"/>
              <a:ext cx="4735859" cy="4436905"/>
            </p:xfrm>
            <a:graphic>
              <a:graphicData uri="http://schemas.microsoft.com/office/drawing/2017/model3d">
                <am3d:model3d r:embed="rId2">
                  <am3d:spPr>
                    <a:xfrm>
                      <a:off x="0" y="0"/>
                      <a:ext cx="4735859" cy="4436905"/>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7532149" ay="5339094" az="7532378"/>
                    <am3d:postTrans dx="0" dy="0" dz="0"/>
                  </am3d:trans>
                  <am3d:raster rName="Office3DRenderer" rVer="16.0.8326">
                    <am3d:blip r:embed="rId3"/>
                  </am3d:raster>
                  <am3d:objViewport viewportSz="6699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635750" y="1676340"/>
                <a:ext cx="4735859" cy="4436905"/>
              </a:xfrm>
              <a:prstGeom prst="rect">
                <a:avLst/>
              </a:prstGeom>
            </p:spPr>
          </p:pic>
        </mc:Fallback>
      </mc:AlternateContent>
      <p:sp>
        <p:nvSpPr>
          <p:cNvPr id="5" name="TextBox 4">
            <a:extLst>
              <a:ext uri="{FF2B5EF4-FFF2-40B4-BE49-F238E27FC236}">
                <a16:creationId xmlns:a16="http://schemas.microsoft.com/office/drawing/2014/main" id="{661F0036-A091-49DC-AFA2-AF6E14AD74CE}"/>
              </a:ext>
            </a:extLst>
          </p:cNvPr>
          <p:cNvSpPr txBox="1"/>
          <p:nvPr/>
        </p:nvSpPr>
        <p:spPr>
          <a:xfrm>
            <a:off x="261331" y="2371448"/>
            <a:ext cx="6602457" cy="3416320"/>
          </a:xfrm>
          <a:prstGeom prst="rect">
            <a:avLst/>
          </a:prstGeom>
          <a:noFill/>
        </p:spPr>
        <p:txBody>
          <a:bodyPr wrap="square" rtlCol="0">
            <a:spAutoFit/>
          </a:bodyPr>
          <a:lstStyle/>
          <a:p>
            <a:pPr algn="ctr"/>
            <a:r>
              <a:rPr lang="en-US" sz="5400" dirty="0">
                <a:latin typeface="Bell MT" panose="02020503060305020303" pitchFamily="18" charset="0"/>
              </a:rPr>
              <a:t>Let’s quickly understand what a computer is in it’s most basic sense!</a:t>
            </a:r>
            <a:endParaRPr lang="en-IN" sz="5400" dirty="0">
              <a:latin typeface="Bell MT" panose="02020503060305020303" pitchFamily="18" charset="0"/>
            </a:endParaRPr>
          </a:p>
        </p:txBody>
      </p:sp>
      <p:sp>
        <p:nvSpPr>
          <p:cNvPr id="10" name="TextBox 9">
            <a:extLst>
              <a:ext uri="{FF2B5EF4-FFF2-40B4-BE49-F238E27FC236}">
                <a16:creationId xmlns:a16="http://schemas.microsoft.com/office/drawing/2014/main" id="{3EB047A4-5565-472C-9745-E5714C7603A6}"/>
              </a:ext>
            </a:extLst>
          </p:cNvPr>
          <p:cNvSpPr txBox="1"/>
          <p:nvPr/>
        </p:nvSpPr>
        <p:spPr>
          <a:xfrm>
            <a:off x="-2189428" y="3202445"/>
            <a:ext cx="8634714" cy="1754326"/>
          </a:xfrm>
          <a:prstGeom prst="rect">
            <a:avLst/>
          </a:prstGeom>
          <a:noFill/>
        </p:spPr>
        <p:txBody>
          <a:bodyPr wrap="square">
            <a:spAutoFit/>
          </a:bodyPr>
          <a:lstStyle/>
          <a:p>
            <a:pPr marL="342900" indent="-342900">
              <a:buAutoNum type="arabicParenR"/>
            </a:pPr>
            <a:r>
              <a:rPr lang="en-US" sz="1800" dirty="0">
                <a:latin typeface="Bell MT" panose="02020503060305020303" pitchFamily="18" charset="0"/>
              </a:rPr>
              <a:t>Hardware:- </a:t>
            </a:r>
          </a:p>
          <a:p>
            <a:r>
              <a:rPr lang="en-US" sz="1800" dirty="0">
                <a:latin typeface="Bell MT" panose="02020503060305020303" pitchFamily="18" charset="0"/>
              </a:rPr>
              <a:t>	Processors</a:t>
            </a:r>
            <a:br>
              <a:rPr lang="en-US" sz="1800" dirty="0">
                <a:latin typeface="Bell MT" panose="02020503060305020303" pitchFamily="18" charset="0"/>
              </a:rPr>
            </a:br>
            <a:r>
              <a:rPr lang="en-US" sz="1800" dirty="0">
                <a:latin typeface="Bell MT" panose="02020503060305020303" pitchFamily="18" charset="0"/>
              </a:rPr>
              <a:t>	ROM</a:t>
            </a:r>
          </a:p>
          <a:p>
            <a:r>
              <a:rPr lang="en-US" sz="1800" dirty="0">
                <a:latin typeface="Bell MT" panose="02020503060305020303" pitchFamily="18" charset="0"/>
              </a:rPr>
              <a:t>	RAM</a:t>
            </a:r>
          </a:p>
          <a:p>
            <a:r>
              <a:rPr lang="en-US" sz="1800" dirty="0">
                <a:latin typeface="Bell MT" panose="02020503060305020303" pitchFamily="18" charset="0"/>
              </a:rPr>
              <a:t>	GPU</a:t>
            </a:r>
          </a:p>
          <a:p>
            <a:r>
              <a:rPr lang="en-US" sz="1800" dirty="0">
                <a:latin typeface="Bell MT" panose="02020503060305020303" pitchFamily="18" charset="0"/>
              </a:rPr>
              <a:t>	PSU</a:t>
            </a:r>
            <a:endParaRPr lang="en-IN" sz="1800" dirty="0">
              <a:latin typeface="Bell MT" panose="02020503060305020303" pitchFamily="18" charset="0"/>
            </a:endParaRPr>
          </a:p>
        </p:txBody>
      </p:sp>
    </p:spTree>
    <p:extLst>
      <p:ext uri="{BB962C8B-B14F-4D97-AF65-F5344CB8AC3E}">
        <p14:creationId xmlns:p14="http://schemas.microsoft.com/office/powerpoint/2010/main" val="829206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3944393095"/>
                  </p:ext>
                </p:extLst>
              </p:nvPr>
            </p:nvGraphicFramePr>
            <p:xfrm>
              <a:off x="6290431" y="1676340"/>
              <a:ext cx="4303713" cy="4264695"/>
            </p:xfrm>
            <a:graphic>
              <a:graphicData uri="http://schemas.microsoft.com/office/drawing/2017/model3d">
                <am3d:model3d r:embed="rId2">
                  <am3d:spPr>
                    <a:xfrm>
                      <a:off x="0" y="0"/>
                      <a:ext cx="4303713" cy="4264695"/>
                    </a:xfrm>
                    <a:prstGeom prst="rect">
                      <a:avLst/>
                    </a:prstGeom>
                  </am3d:spPr>
                  <am3d:camera>
                    <am3d:pos x="-131209" y="-11614908" z="70239771"/>
                    <am3d:up dx="0" dy="36000000" dz="0"/>
                    <am3d:lookAt x="-131209" y="-11614908" z="0"/>
                    <am3d:perspective fov="652718"/>
                  </am3d:camera>
                  <am3d:trans>
                    <am3d:meterPerModelUnit n="1560118" d="1000000"/>
                    <am3d:preTrans dx="12489428" dy="-7653108" dz="823204"/>
                    <am3d:scale>
                      <am3d:sx n="1000000" d="1000000"/>
                      <am3d:sy n="1000000" d="1000000"/>
                      <am3d:sz n="1000000" d="1000000"/>
                    </am3d:scale>
                    <am3d:rot ax="5656317" ay="4719908" az="5661350"/>
                    <am3d:postTrans dx="-999922" dy="-10624545"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290431" y="1676340"/>
                <a:ext cx="4303713" cy="4264695"/>
              </a:xfrm>
              <a:prstGeom prst="rect">
                <a:avLst/>
              </a:prstGeom>
            </p:spPr>
          </p:pic>
        </mc:Fallback>
      </mc:AlternateContent>
      <p:sp>
        <p:nvSpPr>
          <p:cNvPr id="5" name="TextBox 4">
            <a:extLst>
              <a:ext uri="{FF2B5EF4-FFF2-40B4-BE49-F238E27FC236}">
                <a16:creationId xmlns:a16="http://schemas.microsoft.com/office/drawing/2014/main" id="{661F0036-A091-49DC-AFA2-AF6E14AD74CE}"/>
              </a:ext>
            </a:extLst>
          </p:cNvPr>
          <p:cNvSpPr txBox="1"/>
          <p:nvPr/>
        </p:nvSpPr>
        <p:spPr>
          <a:xfrm>
            <a:off x="1546121" y="7917084"/>
            <a:ext cx="3025879" cy="523220"/>
          </a:xfrm>
          <a:prstGeom prst="rect">
            <a:avLst/>
          </a:prstGeom>
          <a:noFill/>
        </p:spPr>
        <p:txBody>
          <a:bodyPr wrap="square" rtlCol="0">
            <a:spAutoFit/>
          </a:bodyPr>
          <a:lstStyle/>
          <a:p>
            <a:pPr algn="ctr"/>
            <a:r>
              <a:rPr lang="en-US" sz="1400" dirty="0">
                <a:latin typeface="Bell MT" panose="02020503060305020303" pitchFamily="18" charset="0"/>
              </a:rPr>
              <a:t>Let’s quickly understand what a computer is in it’s most basic sense!</a:t>
            </a:r>
            <a:endParaRPr lang="en-IN" sz="1400" dirty="0">
              <a:latin typeface="Bell MT" panose="02020503060305020303" pitchFamily="18" charset="0"/>
            </a:endParaRPr>
          </a:p>
        </p:txBody>
      </p:sp>
      <p:sp>
        <p:nvSpPr>
          <p:cNvPr id="3" name="TextBox 2">
            <a:extLst>
              <a:ext uri="{FF2B5EF4-FFF2-40B4-BE49-F238E27FC236}">
                <a16:creationId xmlns:a16="http://schemas.microsoft.com/office/drawing/2014/main" id="{4FB0ACD6-0445-4333-B230-C7E284629B5E}"/>
              </a:ext>
            </a:extLst>
          </p:cNvPr>
          <p:cNvSpPr txBox="1"/>
          <p:nvPr/>
        </p:nvSpPr>
        <p:spPr>
          <a:xfrm>
            <a:off x="752354" y="2285193"/>
            <a:ext cx="5058137" cy="3046988"/>
          </a:xfrm>
          <a:prstGeom prst="rect">
            <a:avLst/>
          </a:prstGeom>
          <a:noFill/>
        </p:spPr>
        <p:txBody>
          <a:bodyPr wrap="square" rtlCol="0">
            <a:spAutoFit/>
          </a:bodyPr>
          <a:lstStyle/>
          <a:p>
            <a:pPr marL="342900" indent="-342900">
              <a:buAutoNum type="arabicParenR"/>
            </a:pPr>
            <a:r>
              <a:rPr lang="en-US" sz="3200" dirty="0">
                <a:latin typeface="Bell MT" panose="02020503060305020303" pitchFamily="18" charset="0"/>
              </a:rPr>
              <a:t>Hardware:- </a:t>
            </a:r>
          </a:p>
          <a:p>
            <a:r>
              <a:rPr lang="en-US" sz="3200" dirty="0">
                <a:latin typeface="Bell MT" panose="02020503060305020303" pitchFamily="18" charset="0"/>
              </a:rPr>
              <a:t>	Processors</a:t>
            </a:r>
            <a:br>
              <a:rPr lang="en-US" sz="3200" dirty="0">
                <a:latin typeface="Bell MT" panose="02020503060305020303" pitchFamily="18" charset="0"/>
              </a:rPr>
            </a:br>
            <a:r>
              <a:rPr lang="en-US" sz="3200" dirty="0">
                <a:latin typeface="Bell MT" panose="02020503060305020303" pitchFamily="18" charset="0"/>
              </a:rPr>
              <a:t>	ROM</a:t>
            </a:r>
          </a:p>
          <a:p>
            <a:r>
              <a:rPr lang="en-US" sz="3200" dirty="0">
                <a:latin typeface="Bell MT" panose="02020503060305020303" pitchFamily="18" charset="0"/>
              </a:rPr>
              <a:t>	RAM</a:t>
            </a:r>
          </a:p>
          <a:p>
            <a:r>
              <a:rPr lang="en-US" sz="3200" dirty="0">
                <a:latin typeface="Bell MT" panose="02020503060305020303" pitchFamily="18" charset="0"/>
              </a:rPr>
              <a:t>	GPU</a:t>
            </a:r>
          </a:p>
          <a:p>
            <a:r>
              <a:rPr lang="en-US" sz="3200" dirty="0">
                <a:latin typeface="Bell MT" panose="02020503060305020303" pitchFamily="18" charset="0"/>
              </a:rPr>
              <a:t>	PSU</a:t>
            </a:r>
            <a:endParaRPr lang="en-IN" sz="3200" dirty="0">
              <a:latin typeface="Bell MT" panose="02020503060305020303" pitchFamily="18" charset="0"/>
            </a:endParaRPr>
          </a:p>
        </p:txBody>
      </p:sp>
      <p:sp>
        <p:nvSpPr>
          <p:cNvPr id="9" name="TextBox 8">
            <a:extLst>
              <a:ext uri="{FF2B5EF4-FFF2-40B4-BE49-F238E27FC236}">
                <a16:creationId xmlns:a16="http://schemas.microsoft.com/office/drawing/2014/main" id="{6B79FDF3-1E5F-45A6-96EF-60436D6F9E7C}"/>
              </a:ext>
            </a:extLst>
          </p:cNvPr>
          <p:cNvSpPr txBox="1"/>
          <p:nvPr/>
        </p:nvSpPr>
        <p:spPr>
          <a:xfrm>
            <a:off x="-3932498" y="3429000"/>
            <a:ext cx="6094070" cy="1200329"/>
          </a:xfrm>
          <a:prstGeom prst="rect">
            <a:avLst/>
          </a:prstGeom>
          <a:noFill/>
        </p:spPr>
        <p:txBody>
          <a:bodyPr wrap="square">
            <a:spAutoFit/>
          </a:bodyPr>
          <a:lstStyle/>
          <a:p>
            <a:r>
              <a:rPr lang="en-US" sz="1800" dirty="0">
                <a:latin typeface="Bell MT" panose="02020503060305020303" pitchFamily="18" charset="0"/>
              </a:rPr>
              <a:t>2) Operating System:-</a:t>
            </a:r>
          </a:p>
          <a:p>
            <a:r>
              <a:rPr lang="en-US" sz="1800" dirty="0">
                <a:latin typeface="Bell MT" panose="02020503060305020303" pitchFamily="18" charset="0"/>
              </a:rPr>
              <a:t>	Windows</a:t>
            </a:r>
          </a:p>
          <a:p>
            <a:r>
              <a:rPr lang="en-US" sz="1800" dirty="0">
                <a:latin typeface="Bell MT" panose="02020503060305020303" pitchFamily="18" charset="0"/>
              </a:rPr>
              <a:t>	Mac</a:t>
            </a:r>
          </a:p>
          <a:p>
            <a:r>
              <a:rPr lang="en-US" sz="1800" dirty="0">
                <a:latin typeface="Bell MT" panose="02020503060305020303" pitchFamily="18" charset="0"/>
              </a:rPr>
              <a:t>	Linux</a:t>
            </a:r>
            <a:endParaRPr lang="en-IN" sz="1800" dirty="0">
              <a:latin typeface="Bell MT" panose="02020503060305020303" pitchFamily="18" charset="0"/>
            </a:endParaRPr>
          </a:p>
        </p:txBody>
      </p:sp>
    </p:spTree>
    <p:extLst>
      <p:ext uri="{BB962C8B-B14F-4D97-AF65-F5344CB8AC3E}">
        <p14:creationId xmlns:p14="http://schemas.microsoft.com/office/powerpoint/2010/main" val="195350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1756964583"/>
                  </p:ext>
                </p:extLst>
              </p:nvPr>
            </p:nvGraphicFramePr>
            <p:xfrm>
              <a:off x="6290431" y="1676340"/>
              <a:ext cx="4913863" cy="4264695"/>
            </p:xfrm>
            <a:graphic>
              <a:graphicData uri="http://schemas.microsoft.com/office/drawing/2017/model3d">
                <am3d:model3d r:embed="rId2">
                  <am3d:spPr>
                    <a:xfrm>
                      <a:off x="0" y="0"/>
                      <a:ext cx="4913863" cy="4264695"/>
                    </a:xfrm>
                    <a:prstGeom prst="rect">
                      <a:avLst/>
                    </a:prstGeom>
                  </am3d:spPr>
                  <am3d:camera>
                    <am3d:pos x="-563985" y="429162" z="70239771"/>
                    <am3d:up dx="0" dy="36000000" dz="0"/>
                    <am3d:lookAt x="-563985" y="429162" z="0"/>
                    <am3d:perspective fov="1280216"/>
                  </am3d:camera>
                  <am3d:trans>
                    <am3d:meterPerModelUnit n="1560118" d="1000000"/>
                    <am3d:preTrans dx="10329683" dy="-18492429" dz="355119"/>
                    <am3d:scale>
                      <am3d:sx n="1000000" d="1000000"/>
                      <am3d:sy n="1000000" d="1000000"/>
                      <am3d:sz n="1000000" d="1000000"/>
                    </am3d:scale>
                    <am3d:rot ax="-9579690" ay="5345374" az="-9579863"/>
                    <am3d:postTrans dx="-563985" dy="429161"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290431" y="1676340"/>
                <a:ext cx="4913863" cy="4264695"/>
              </a:xfrm>
              <a:prstGeom prst="rect">
                <a:avLst/>
              </a:prstGeom>
            </p:spPr>
          </p:pic>
        </mc:Fallback>
      </mc:AlternateContent>
      <p:sp>
        <p:nvSpPr>
          <p:cNvPr id="3" name="TextBox 2">
            <a:extLst>
              <a:ext uri="{FF2B5EF4-FFF2-40B4-BE49-F238E27FC236}">
                <a16:creationId xmlns:a16="http://schemas.microsoft.com/office/drawing/2014/main" id="{4FB0ACD6-0445-4333-B230-C7E284629B5E}"/>
              </a:ext>
            </a:extLst>
          </p:cNvPr>
          <p:cNvSpPr txBox="1"/>
          <p:nvPr/>
        </p:nvSpPr>
        <p:spPr>
          <a:xfrm>
            <a:off x="1736202" y="7303625"/>
            <a:ext cx="1504709" cy="1223412"/>
          </a:xfrm>
          <a:prstGeom prst="rect">
            <a:avLst/>
          </a:prstGeom>
          <a:noFill/>
        </p:spPr>
        <p:txBody>
          <a:bodyPr wrap="square" rtlCol="0">
            <a:spAutoFit/>
          </a:bodyPr>
          <a:lstStyle/>
          <a:p>
            <a:pPr marL="342900" indent="-342900">
              <a:buAutoNum type="arabicParenR"/>
            </a:pPr>
            <a:r>
              <a:rPr lang="en-US" sz="700" dirty="0">
                <a:latin typeface="Bell MT" panose="02020503060305020303" pitchFamily="18" charset="0"/>
              </a:rPr>
              <a:t>Hardware</a:t>
            </a:r>
            <a:r>
              <a:rPr lang="en-US" sz="1050" dirty="0">
                <a:latin typeface="Bell MT" panose="02020503060305020303" pitchFamily="18" charset="0"/>
              </a:rPr>
              <a:t>:- </a:t>
            </a:r>
          </a:p>
          <a:p>
            <a:r>
              <a:rPr lang="en-US" sz="1050" dirty="0">
                <a:latin typeface="Bell MT" panose="02020503060305020303" pitchFamily="18" charset="0"/>
              </a:rPr>
              <a:t>	Processors</a:t>
            </a:r>
            <a:br>
              <a:rPr lang="en-US" sz="1050" dirty="0">
                <a:latin typeface="Bell MT" panose="02020503060305020303" pitchFamily="18" charset="0"/>
              </a:rPr>
            </a:br>
            <a:r>
              <a:rPr lang="en-US" sz="1050" dirty="0">
                <a:latin typeface="Bell MT" panose="02020503060305020303" pitchFamily="18" charset="0"/>
              </a:rPr>
              <a:t>	ROM</a:t>
            </a:r>
          </a:p>
          <a:p>
            <a:r>
              <a:rPr lang="en-US" sz="1050" dirty="0">
                <a:latin typeface="Bell MT" panose="02020503060305020303" pitchFamily="18" charset="0"/>
              </a:rPr>
              <a:t>	RAM</a:t>
            </a:r>
          </a:p>
          <a:p>
            <a:r>
              <a:rPr lang="en-US" sz="1050" dirty="0">
                <a:latin typeface="Bell MT" panose="02020503060305020303" pitchFamily="18" charset="0"/>
              </a:rPr>
              <a:t>	GPU</a:t>
            </a:r>
          </a:p>
          <a:p>
            <a:r>
              <a:rPr lang="en-US" sz="1050" dirty="0">
                <a:latin typeface="Bell MT" panose="02020503060305020303" pitchFamily="18" charset="0"/>
              </a:rPr>
              <a:t>	PSU</a:t>
            </a:r>
            <a:endParaRPr lang="en-IN" sz="1050" dirty="0">
              <a:latin typeface="Bell MT" panose="02020503060305020303" pitchFamily="18" charset="0"/>
            </a:endParaRPr>
          </a:p>
        </p:txBody>
      </p:sp>
      <p:sp>
        <p:nvSpPr>
          <p:cNvPr id="2" name="TextBox 1">
            <a:extLst>
              <a:ext uri="{FF2B5EF4-FFF2-40B4-BE49-F238E27FC236}">
                <a16:creationId xmlns:a16="http://schemas.microsoft.com/office/drawing/2014/main" id="{FE176FA7-7172-48E7-ACB1-1C4492830544}"/>
              </a:ext>
            </a:extLst>
          </p:cNvPr>
          <p:cNvSpPr txBox="1"/>
          <p:nvPr/>
        </p:nvSpPr>
        <p:spPr>
          <a:xfrm>
            <a:off x="405114" y="2531415"/>
            <a:ext cx="5127585" cy="2554545"/>
          </a:xfrm>
          <a:prstGeom prst="rect">
            <a:avLst/>
          </a:prstGeom>
          <a:noFill/>
        </p:spPr>
        <p:txBody>
          <a:bodyPr wrap="square" rtlCol="0">
            <a:spAutoFit/>
          </a:bodyPr>
          <a:lstStyle/>
          <a:p>
            <a:r>
              <a:rPr lang="en-US" sz="4000" dirty="0">
                <a:latin typeface="Bell MT" panose="02020503060305020303" pitchFamily="18" charset="0"/>
              </a:rPr>
              <a:t>2) Operating System:-</a:t>
            </a:r>
          </a:p>
          <a:p>
            <a:r>
              <a:rPr lang="en-US" sz="4000" dirty="0">
                <a:latin typeface="Bell MT" panose="02020503060305020303" pitchFamily="18" charset="0"/>
              </a:rPr>
              <a:t>	Windows</a:t>
            </a:r>
          </a:p>
          <a:p>
            <a:r>
              <a:rPr lang="en-US" sz="4000" dirty="0">
                <a:latin typeface="Bell MT" panose="02020503060305020303" pitchFamily="18" charset="0"/>
              </a:rPr>
              <a:t>	Mac</a:t>
            </a:r>
          </a:p>
          <a:p>
            <a:r>
              <a:rPr lang="en-US" sz="4000" dirty="0">
                <a:latin typeface="Bell MT" panose="02020503060305020303" pitchFamily="18" charset="0"/>
              </a:rPr>
              <a:t>	Linux</a:t>
            </a:r>
            <a:endParaRPr lang="en-IN" sz="4000" dirty="0">
              <a:latin typeface="Bell MT" panose="02020503060305020303" pitchFamily="18" charset="0"/>
            </a:endParaRPr>
          </a:p>
        </p:txBody>
      </p:sp>
      <p:sp>
        <p:nvSpPr>
          <p:cNvPr id="8" name="TextBox 7">
            <a:extLst>
              <a:ext uri="{FF2B5EF4-FFF2-40B4-BE49-F238E27FC236}">
                <a16:creationId xmlns:a16="http://schemas.microsoft.com/office/drawing/2014/main" id="{4B2BBD45-BFBB-455F-B179-DDB89859C913}"/>
              </a:ext>
            </a:extLst>
          </p:cNvPr>
          <p:cNvSpPr txBox="1"/>
          <p:nvPr/>
        </p:nvSpPr>
        <p:spPr>
          <a:xfrm>
            <a:off x="-5314852" y="3566324"/>
            <a:ext cx="6094070" cy="923330"/>
          </a:xfrm>
          <a:prstGeom prst="rect">
            <a:avLst/>
          </a:prstGeom>
          <a:noFill/>
        </p:spPr>
        <p:txBody>
          <a:bodyPr wrap="square">
            <a:spAutoFit/>
          </a:bodyPr>
          <a:lstStyle/>
          <a:p>
            <a:r>
              <a:rPr lang="en-US" sz="1800" dirty="0">
                <a:latin typeface="Bell MT" panose="02020503060305020303" pitchFamily="18" charset="0"/>
              </a:rPr>
              <a:t>3) </a:t>
            </a:r>
            <a:r>
              <a:rPr lang="en-IN" sz="1800" dirty="0">
                <a:latin typeface="Bell MT" panose="02020503060305020303" pitchFamily="18" charset="0"/>
              </a:rPr>
              <a:t>Networking:-</a:t>
            </a:r>
          </a:p>
          <a:p>
            <a:r>
              <a:rPr lang="en-IN" sz="1800" dirty="0">
                <a:latin typeface="Bell MT" panose="02020503060305020303" pitchFamily="18" charset="0"/>
              </a:rPr>
              <a:t>	Internet</a:t>
            </a:r>
          </a:p>
          <a:p>
            <a:r>
              <a:rPr lang="en-IN" sz="1800" dirty="0">
                <a:latin typeface="Bell MT" panose="02020503060305020303" pitchFamily="18" charset="0"/>
              </a:rPr>
              <a:t>	All the Connectivity 	Drivers</a:t>
            </a:r>
            <a:endParaRPr lang="en-US" sz="1800" dirty="0">
              <a:latin typeface="Bell MT" panose="02020503060305020303" pitchFamily="18" charset="0"/>
            </a:endParaRPr>
          </a:p>
        </p:txBody>
      </p:sp>
    </p:spTree>
    <p:extLst>
      <p:ext uri="{BB962C8B-B14F-4D97-AF65-F5344CB8AC3E}">
        <p14:creationId xmlns:p14="http://schemas.microsoft.com/office/powerpoint/2010/main" val="3485711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1445921231"/>
                  </p:ext>
                </p:extLst>
              </p:nvPr>
            </p:nvGraphicFramePr>
            <p:xfrm>
              <a:off x="6290431" y="1676340"/>
              <a:ext cx="4913863" cy="4264695"/>
            </p:xfrm>
            <a:graphic>
              <a:graphicData uri="http://schemas.microsoft.com/office/drawing/2017/model3d">
                <am3d:model3d r:embed="rId2">
                  <am3d:spPr>
                    <a:xfrm>
                      <a:off x="0" y="0"/>
                      <a:ext cx="4913863" cy="4264695"/>
                    </a:xfrm>
                    <a:prstGeom prst="rect">
                      <a:avLst/>
                    </a:prstGeom>
                  </am3d:spPr>
                  <am3d:camera>
                    <am3d:pos x="2631941" y="-16477586" z="70239771"/>
                    <am3d:up dx="0" dy="36000000" dz="0"/>
                    <am3d:lookAt x="2631941" y="-16477586" z="0"/>
                    <am3d:perspective fov="968655"/>
                  </am3d:camera>
                  <am3d:trans>
                    <am3d:meterPerModelUnit n="1560118" d="1000000"/>
                    <am3d:preTrans dx="12654093" dy="-1773587" dz="-253237"/>
                    <am3d:scale>
                      <am3d:sx n="1000000" d="1000000"/>
                      <am3d:sy n="1000000" d="1000000"/>
                      <am3d:sz n="1000000" d="1000000"/>
                    </am3d:scale>
                    <am3d:rot ax="7461478" ay="-5250373" az="-7463052"/>
                    <am3d:postTrans dx="2631940" dy="-16477585"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290431" y="1676340"/>
                <a:ext cx="4913863" cy="4264695"/>
              </a:xfrm>
              <a:prstGeom prst="rect">
                <a:avLst/>
              </a:prstGeom>
            </p:spPr>
          </p:pic>
        </mc:Fallback>
      </mc:AlternateContent>
      <p:sp>
        <p:nvSpPr>
          <p:cNvPr id="2" name="TextBox 1">
            <a:extLst>
              <a:ext uri="{FF2B5EF4-FFF2-40B4-BE49-F238E27FC236}">
                <a16:creationId xmlns:a16="http://schemas.microsoft.com/office/drawing/2014/main" id="{FE176FA7-7172-48E7-ACB1-1C4492830544}"/>
              </a:ext>
            </a:extLst>
          </p:cNvPr>
          <p:cNvSpPr txBox="1"/>
          <p:nvPr/>
        </p:nvSpPr>
        <p:spPr>
          <a:xfrm>
            <a:off x="1358337" y="7766612"/>
            <a:ext cx="1701478" cy="830997"/>
          </a:xfrm>
          <a:prstGeom prst="rect">
            <a:avLst/>
          </a:prstGeom>
          <a:noFill/>
        </p:spPr>
        <p:txBody>
          <a:bodyPr wrap="square" rtlCol="0">
            <a:spAutoFit/>
          </a:bodyPr>
          <a:lstStyle/>
          <a:p>
            <a:r>
              <a:rPr lang="en-US" sz="1200" dirty="0">
                <a:latin typeface="Bell MT" panose="02020503060305020303" pitchFamily="18" charset="0"/>
              </a:rPr>
              <a:t>2) Operating System:-</a:t>
            </a:r>
          </a:p>
          <a:p>
            <a:r>
              <a:rPr lang="en-US" sz="1200" dirty="0">
                <a:latin typeface="Bell MT" panose="02020503060305020303" pitchFamily="18" charset="0"/>
              </a:rPr>
              <a:t>	Windows</a:t>
            </a:r>
          </a:p>
          <a:p>
            <a:r>
              <a:rPr lang="en-US" sz="1200" dirty="0">
                <a:latin typeface="Bell MT" panose="02020503060305020303" pitchFamily="18" charset="0"/>
              </a:rPr>
              <a:t>	Mac</a:t>
            </a:r>
          </a:p>
          <a:p>
            <a:r>
              <a:rPr lang="en-US" sz="1200" dirty="0">
                <a:latin typeface="Bell MT" panose="02020503060305020303" pitchFamily="18" charset="0"/>
              </a:rPr>
              <a:t>	Linux</a:t>
            </a:r>
            <a:endParaRPr lang="en-IN" sz="1200" dirty="0">
              <a:latin typeface="Bell MT" panose="02020503060305020303" pitchFamily="18" charset="0"/>
            </a:endParaRPr>
          </a:p>
        </p:txBody>
      </p:sp>
      <p:sp>
        <p:nvSpPr>
          <p:cNvPr id="5" name="TextBox 4">
            <a:extLst>
              <a:ext uri="{FF2B5EF4-FFF2-40B4-BE49-F238E27FC236}">
                <a16:creationId xmlns:a16="http://schemas.microsoft.com/office/drawing/2014/main" id="{90944A93-36DE-46AB-A2CA-F70AA1334E14}"/>
              </a:ext>
            </a:extLst>
          </p:cNvPr>
          <p:cNvSpPr txBox="1"/>
          <p:nvPr/>
        </p:nvSpPr>
        <p:spPr>
          <a:xfrm>
            <a:off x="416690" y="2531414"/>
            <a:ext cx="5679310" cy="2554545"/>
          </a:xfrm>
          <a:prstGeom prst="rect">
            <a:avLst/>
          </a:prstGeom>
          <a:noFill/>
        </p:spPr>
        <p:txBody>
          <a:bodyPr wrap="square" rtlCol="0">
            <a:spAutoFit/>
          </a:bodyPr>
          <a:lstStyle/>
          <a:p>
            <a:r>
              <a:rPr lang="en-US" sz="4000" dirty="0">
                <a:latin typeface="Bell MT" panose="02020503060305020303" pitchFamily="18" charset="0"/>
              </a:rPr>
              <a:t>3) </a:t>
            </a:r>
            <a:r>
              <a:rPr lang="en-IN" sz="4000" dirty="0">
                <a:latin typeface="Bell MT" panose="02020503060305020303" pitchFamily="18" charset="0"/>
              </a:rPr>
              <a:t>Networking:-</a:t>
            </a:r>
          </a:p>
          <a:p>
            <a:r>
              <a:rPr lang="en-IN" sz="4000" dirty="0">
                <a:latin typeface="Bell MT" panose="02020503060305020303" pitchFamily="18" charset="0"/>
              </a:rPr>
              <a:t>	Internet</a:t>
            </a:r>
          </a:p>
          <a:p>
            <a:r>
              <a:rPr lang="en-IN" sz="4000" dirty="0">
                <a:latin typeface="Bell MT" panose="02020503060305020303" pitchFamily="18" charset="0"/>
              </a:rPr>
              <a:t>	All the Connectivity 	Drivers</a:t>
            </a:r>
            <a:endParaRPr lang="en-US" sz="4000" dirty="0">
              <a:latin typeface="Bell MT" panose="02020503060305020303" pitchFamily="18" charset="0"/>
            </a:endParaRPr>
          </a:p>
        </p:txBody>
      </p:sp>
      <p:sp>
        <p:nvSpPr>
          <p:cNvPr id="8" name="TextBox 7">
            <a:extLst>
              <a:ext uri="{FF2B5EF4-FFF2-40B4-BE49-F238E27FC236}">
                <a16:creationId xmlns:a16="http://schemas.microsoft.com/office/drawing/2014/main" id="{B9A3C6D4-B537-450C-8713-FFA38ACE7000}"/>
              </a:ext>
            </a:extLst>
          </p:cNvPr>
          <p:cNvSpPr txBox="1"/>
          <p:nvPr/>
        </p:nvSpPr>
        <p:spPr>
          <a:xfrm>
            <a:off x="-1964802" y="4064036"/>
            <a:ext cx="6094070" cy="923330"/>
          </a:xfrm>
          <a:prstGeom prst="rect">
            <a:avLst/>
          </a:prstGeom>
          <a:noFill/>
        </p:spPr>
        <p:txBody>
          <a:bodyPr wrap="square">
            <a:spAutoFit/>
          </a:bodyPr>
          <a:lstStyle/>
          <a:p>
            <a:r>
              <a:rPr lang="en-US" sz="1800" dirty="0">
                <a:latin typeface="Bell MT" panose="02020503060305020303" pitchFamily="18" charset="0"/>
              </a:rPr>
              <a:t>4) Storage:-</a:t>
            </a:r>
          </a:p>
          <a:p>
            <a:r>
              <a:rPr lang="en-US" sz="1800" dirty="0">
                <a:latin typeface="Bell MT" panose="02020503060305020303" pitchFamily="18" charset="0"/>
              </a:rPr>
              <a:t>	HDD</a:t>
            </a:r>
          </a:p>
          <a:p>
            <a:r>
              <a:rPr lang="en-US" sz="1800" dirty="0">
                <a:latin typeface="Bell MT" panose="02020503060305020303" pitchFamily="18" charset="0"/>
              </a:rPr>
              <a:t>	SSD</a:t>
            </a:r>
            <a:endParaRPr lang="en-IN" sz="1800" dirty="0">
              <a:latin typeface="Bell MT" panose="02020503060305020303" pitchFamily="18" charset="0"/>
            </a:endParaRPr>
          </a:p>
        </p:txBody>
      </p:sp>
    </p:spTree>
    <p:extLst>
      <p:ext uri="{BB962C8B-B14F-4D97-AF65-F5344CB8AC3E}">
        <p14:creationId xmlns:p14="http://schemas.microsoft.com/office/powerpoint/2010/main" val="4254790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330803486"/>
                  </p:ext>
                </p:extLst>
              </p:nvPr>
            </p:nvGraphicFramePr>
            <p:xfrm>
              <a:off x="6313581" y="1918790"/>
              <a:ext cx="4913863" cy="4264695"/>
            </p:xfrm>
            <a:graphic>
              <a:graphicData uri="http://schemas.microsoft.com/office/drawing/2017/model3d">
                <am3d:model3d r:embed="rId2">
                  <am3d:spPr>
                    <a:xfrm>
                      <a:off x="0" y="0"/>
                      <a:ext cx="4913863" cy="4264695"/>
                    </a:xfrm>
                    <a:prstGeom prst="rect">
                      <a:avLst/>
                    </a:prstGeom>
                  </am3d:spPr>
                  <am3d:camera>
                    <am3d:pos x="1874575" y="-185357" z="70239771"/>
                    <am3d:up dx="0" dy="36000000" dz="0"/>
                    <am3d:lookAt x="1874575" y="-185357" z="0"/>
                    <am3d:perspective fov="1390567"/>
                  </am3d:camera>
                  <am3d:trans>
                    <am3d:meterPerModelUnit n="1560118" d="1000000"/>
                    <am3d:preTrans dx="13631632" dy="-13561868" dz="-228191"/>
                    <am3d:scale>
                      <am3d:sx n="1000000" d="1000000"/>
                      <am3d:sy n="1000000" d="1000000"/>
                      <am3d:sz n="1000000" d="1000000"/>
                    </am3d:scale>
                    <am3d:rot ax="5536562" ay="4319045" az="5543530"/>
                    <am3d:postTrans dx="2550315" dy="-4649092"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313581" y="1918790"/>
                <a:ext cx="4913863" cy="4264695"/>
              </a:xfrm>
              <a:prstGeom prst="rect">
                <a:avLst/>
              </a:prstGeom>
            </p:spPr>
          </p:pic>
        </mc:Fallback>
      </mc:AlternateContent>
      <p:sp>
        <p:nvSpPr>
          <p:cNvPr id="5" name="TextBox 4">
            <a:extLst>
              <a:ext uri="{FF2B5EF4-FFF2-40B4-BE49-F238E27FC236}">
                <a16:creationId xmlns:a16="http://schemas.microsoft.com/office/drawing/2014/main" id="{90944A93-36DE-46AB-A2CA-F70AA1334E14}"/>
              </a:ext>
            </a:extLst>
          </p:cNvPr>
          <p:cNvSpPr txBox="1"/>
          <p:nvPr/>
        </p:nvSpPr>
        <p:spPr>
          <a:xfrm>
            <a:off x="613459" y="7138138"/>
            <a:ext cx="2882095" cy="1077218"/>
          </a:xfrm>
          <a:prstGeom prst="rect">
            <a:avLst/>
          </a:prstGeom>
          <a:noFill/>
        </p:spPr>
        <p:txBody>
          <a:bodyPr wrap="square" rtlCol="0">
            <a:spAutoFit/>
          </a:bodyPr>
          <a:lstStyle/>
          <a:p>
            <a:r>
              <a:rPr lang="en-US" sz="1600" dirty="0">
                <a:latin typeface="Bell MT" panose="02020503060305020303" pitchFamily="18" charset="0"/>
              </a:rPr>
              <a:t>3) </a:t>
            </a:r>
            <a:r>
              <a:rPr lang="en-IN" sz="1600" dirty="0">
                <a:latin typeface="Bell MT" panose="02020503060305020303" pitchFamily="18" charset="0"/>
              </a:rPr>
              <a:t>Networking:-</a:t>
            </a:r>
          </a:p>
          <a:p>
            <a:r>
              <a:rPr lang="en-IN" sz="1600" dirty="0">
                <a:latin typeface="Bell MT" panose="02020503060305020303" pitchFamily="18" charset="0"/>
              </a:rPr>
              <a:t>	Internet</a:t>
            </a:r>
          </a:p>
          <a:p>
            <a:r>
              <a:rPr lang="en-IN" sz="1600" dirty="0">
                <a:latin typeface="Bell MT" panose="02020503060305020303" pitchFamily="18" charset="0"/>
              </a:rPr>
              <a:t>	All the Connectivity 	Drivers</a:t>
            </a:r>
            <a:endParaRPr lang="en-US" sz="1600" dirty="0">
              <a:latin typeface="Bell MT" panose="02020503060305020303" pitchFamily="18" charset="0"/>
            </a:endParaRPr>
          </a:p>
        </p:txBody>
      </p:sp>
      <p:sp>
        <p:nvSpPr>
          <p:cNvPr id="6" name="TextBox 5">
            <a:extLst>
              <a:ext uri="{FF2B5EF4-FFF2-40B4-BE49-F238E27FC236}">
                <a16:creationId xmlns:a16="http://schemas.microsoft.com/office/drawing/2014/main" id="{CAA7DCD6-319D-493C-8EBA-57645D4F5283}"/>
              </a:ext>
            </a:extLst>
          </p:cNvPr>
          <p:cNvSpPr txBox="1"/>
          <p:nvPr/>
        </p:nvSpPr>
        <p:spPr>
          <a:xfrm>
            <a:off x="1098075" y="2551837"/>
            <a:ext cx="4780345" cy="1754326"/>
          </a:xfrm>
          <a:prstGeom prst="rect">
            <a:avLst/>
          </a:prstGeom>
          <a:noFill/>
        </p:spPr>
        <p:txBody>
          <a:bodyPr wrap="square" rtlCol="0">
            <a:spAutoFit/>
          </a:bodyPr>
          <a:lstStyle/>
          <a:p>
            <a:r>
              <a:rPr lang="en-US" sz="3600" dirty="0">
                <a:latin typeface="Bell MT" panose="02020503060305020303" pitchFamily="18" charset="0"/>
              </a:rPr>
              <a:t>4) Storage:-</a:t>
            </a:r>
          </a:p>
          <a:p>
            <a:r>
              <a:rPr lang="en-US" sz="3600" dirty="0">
                <a:latin typeface="Bell MT" panose="02020503060305020303" pitchFamily="18" charset="0"/>
              </a:rPr>
              <a:t>	HDD</a:t>
            </a:r>
          </a:p>
          <a:p>
            <a:r>
              <a:rPr lang="en-US" sz="3600" dirty="0">
                <a:latin typeface="Bell MT" panose="02020503060305020303" pitchFamily="18" charset="0"/>
              </a:rPr>
              <a:t>	SSD</a:t>
            </a:r>
            <a:endParaRPr lang="en-IN" sz="3600"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9" name="3D Model 8" descr="Server symbol">
                <a:extLst>
                  <a:ext uri="{FF2B5EF4-FFF2-40B4-BE49-F238E27FC236}">
                    <a16:creationId xmlns:a16="http://schemas.microsoft.com/office/drawing/2014/main" id="{C1E73D04-CB00-447F-831D-3D41799D389E}"/>
                  </a:ext>
                </a:extLst>
              </p:cNvPr>
              <p:cNvGraphicFramePr>
                <a:graphicFrameLocks noChangeAspect="1"/>
              </p:cNvGraphicFramePr>
              <p:nvPr>
                <p:extLst>
                  <p:ext uri="{D42A27DB-BD31-4B8C-83A1-F6EECF244321}">
                    <p14:modId xmlns:p14="http://schemas.microsoft.com/office/powerpoint/2010/main" val="4009864877"/>
                  </p:ext>
                </p:extLst>
              </p:nvPr>
            </p:nvGraphicFramePr>
            <p:xfrm>
              <a:off x="-3424016" y="4679558"/>
              <a:ext cx="2882095" cy="5226880"/>
            </p:xfrm>
            <a:graphic>
              <a:graphicData uri="http://schemas.microsoft.com/office/drawing/2017/model3d">
                <am3d:model3d r:embed="rId4">
                  <am3d:spPr>
                    <a:xfrm>
                      <a:off x="0" y="0"/>
                      <a:ext cx="2882095" cy="522688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9358638" ay="-4310264" az="9404692"/>
                    <am3d:postTrans dx="0" dy="0" dz="0"/>
                  </am3d:trans>
                  <am3d:raster rName="Office3DRenderer" rVer="16.0.8326">
                    <am3d:blip r:embed="rId5"/>
                  </am3d:raster>
                  <am3d:objViewport viewportSz="5594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erver symbol">
                <a:extLst>
                  <a:ext uri="{FF2B5EF4-FFF2-40B4-BE49-F238E27FC236}">
                    <a16:creationId xmlns:a16="http://schemas.microsoft.com/office/drawing/2014/main" id="{C1E73D04-CB00-447F-831D-3D41799D389E}"/>
                  </a:ext>
                </a:extLst>
              </p:cNvPr>
              <p:cNvPicPr>
                <a:picLocks noGrp="1" noRot="1" noChangeAspect="1" noMove="1" noResize="1" noEditPoints="1" noAdjustHandles="1" noChangeArrowheads="1" noChangeShapeType="1" noCrop="1"/>
              </p:cNvPicPr>
              <p:nvPr/>
            </p:nvPicPr>
            <p:blipFill>
              <a:blip r:embed="rId5"/>
              <a:stretch>
                <a:fillRect/>
              </a:stretch>
            </p:blipFill>
            <p:spPr>
              <a:xfrm>
                <a:off x="-3424016" y="4679558"/>
                <a:ext cx="2882095" cy="52268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erver symbol">
                <a:extLst>
                  <a:ext uri="{FF2B5EF4-FFF2-40B4-BE49-F238E27FC236}">
                    <a16:creationId xmlns:a16="http://schemas.microsoft.com/office/drawing/2014/main" id="{00DC388D-D5F1-4FF3-8291-6F6F5F576A71}"/>
                  </a:ext>
                </a:extLst>
              </p:cNvPr>
              <p:cNvGraphicFramePr>
                <a:graphicFrameLocks noChangeAspect="1"/>
              </p:cNvGraphicFramePr>
              <p:nvPr>
                <p:extLst>
                  <p:ext uri="{D42A27DB-BD31-4B8C-83A1-F6EECF244321}">
                    <p14:modId xmlns:p14="http://schemas.microsoft.com/office/powerpoint/2010/main" val="2171082338"/>
                  </p:ext>
                </p:extLst>
              </p:nvPr>
            </p:nvGraphicFramePr>
            <p:xfrm>
              <a:off x="2463411" y="-3621809"/>
              <a:ext cx="1415323" cy="3294810"/>
            </p:xfrm>
            <a:graphic>
              <a:graphicData uri="http://schemas.microsoft.com/office/drawing/2017/model3d">
                <am3d:model3d r:embed="rId4">
                  <am3d:spPr>
                    <a:xfrm>
                      <a:off x="0" y="0"/>
                      <a:ext cx="1415323" cy="329481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607701" ay="418800" az="-418819"/>
                    <am3d:postTrans dx="0" dy="0" dz="0"/>
                  </am3d:trans>
                  <am3d:raster rName="Office3DRenderer" rVer="16.0.8326">
                    <am3d:blip r:embed="rId6"/>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erver symbol">
                <a:extLst>
                  <a:ext uri="{FF2B5EF4-FFF2-40B4-BE49-F238E27FC236}">
                    <a16:creationId xmlns:a16="http://schemas.microsoft.com/office/drawing/2014/main" id="{00DC388D-D5F1-4FF3-8291-6F6F5F576A71}"/>
                  </a:ext>
                </a:extLst>
              </p:cNvPr>
              <p:cNvPicPr>
                <a:picLocks noGrp="1" noRot="1" noChangeAspect="1" noMove="1" noResize="1" noEditPoints="1" noAdjustHandles="1" noChangeArrowheads="1" noChangeShapeType="1" noCrop="1"/>
              </p:cNvPicPr>
              <p:nvPr/>
            </p:nvPicPr>
            <p:blipFill>
              <a:blip r:embed="rId6"/>
              <a:stretch>
                <a:fillRect/>
              </a:stretch>
            </p:blipFill>
            <p:spPr>
              <a:xfrm>
                <a:off x="2463411" y="-3621809"/>
                <a:ext cx="1415323" cy="329481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Server symbol">
                <a:extLst>
                  <a:ext uri="{FF2B5EF4-FFF2-40B4-BE49-F238E27FC236}">
                    <a16:creationId xmlns:a16="http://schemas.microsoft.com/office/drawing/2014/main" id="{D597AB56-F4C2-4026-8ED5-997B18B170A2}"/>
                  </a:ext>
                </a:extLst>
              </p:cNvPr>
              <p:cNvGraphicFramePr>
                <a:graphicFrameLocks noChangeAspect="1"/>
              </p:cNvGraphicFramePr>
              <p:nvPr>
                <p:extLst>
                  <p:ext uri="{D42A27DB-BD31-4B8C-83A1-F6EECF244321}">
                    <p14:modId xmlns:p14="http://schemas.microsoft.com/office/powerpoint/2010/main" val="2870996509"/>
                  </p:ext>
                </p:extLst>
              </p:nvPr>
            </p:nvGraphicFramePr>
            <p:xfrm>
              <a:off x="9192740" y="-5161336"/>
              <a:ext cx="3274370" cy="4533230"/>
            </p:xfrm>
            <a:graphic>
              <a:graphicData uri="http://schemas.microsoft.com/office/drawing/2017/model3d">
                <am3d:model3d r:embed="rId4">
                  <am3d:spPr>
                    <a:xfrm>
                      <a:off x="0" y="0"/>
                      <a:ext cx="3274370" cy="453323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5308097" ay="2110172" az="-5271738"/>
                    <am3d:postTrans dx="0" dy="0" dz="0"/>
                  </am3d:trans>
                  <am3d:raster rName="Office3DRenderer" rVer="16.0.8326">
                    <am3d:blip r:embed="rId7"/>
                  </am3d:raster>
                  <am3d:objViewport viewportSz="52726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Server symbol">
                <a:extLst>
                  <a:ext uri="{FF2B5EF4-FFF2-40B4-BE49-F238E27FC236}">
                    <a16:creationId xmlns:a16="http://schemas.microsoft.com/office/drawing/2014/main" id="{D597AB56-F4C2-4026-8ED5-997B18B170A2}"/>
                  </a:ext>
                </a:extLst>
              </p:cNvPr>
              <p:cNvPicPr>
                <a:picLocks noGrp="1" noRot="1" noChangeAspect="1" noMove="1" noResize="1" noEditPoints="1" noAdjustHandles="1" noChangeArrowheads="1" noChangeShapeType="1" noCrop="1"/>
              </p:cNvPicPr>
              <p:nvPr/>
            </p:nvPicPr>
            <p:blipFill>
              <a:blip r:embed="rId7"/>
              <a:stretch>
                <a:fillRect/>
              </a:stretch>
            </p:blipFill>
            <p:spPr>
              <a:xfrm>
                <a:off x="9192740" y="-5161336"/>
                <a:ext cx="3274370" cy="45332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Server symbol">
                <a:extLst>
                  <a:ext uri="{FF2B5EF4-FFF2-40B4-BE49-F238E27FC236}">
                    <a16:creationId xmlns:a16="http://schemas.microsoft.com/office/drawing/2014/main" id="{429F3B7C-8FE2-48FF-95E9-84A951B0F046}"/>
                  </a:ext>
                </a:extLst>
              </p:cNvPr>
              <p:cNvGraphicFramePr>
                <a:graphicFrameLocks noChangeAspect="1"/>
              </p:cNvGraphicFramePr>
              <p:nvPr>
                <p:extLst>
                  <p:ext uri="{D42A27DB-BD31-4B8C-83A1-F6EECF244321}">
                    <p14:modId xmlns:p14="http://schemas.microsoft.com/office/powerpoint/2010/main" val="1564382423"/>
                  </p:ext>
                </p:extLst>
              </p:nvPr>
            </p:nvGraphicFramePr>
            <p:xfrm>
              <a:off x="6192456" y="7025888"/>
              <a:ext cx="1529307" cy="2880550"/>
            </p:xfrm>
            <a:graphic>
              <a:graphicData uri="http://schemas.microsoft.com/office/drawing/2017/model3d">
                <am3d:model3d r:embed="rId4">
                  <am3d:spPr>
                    <a:xfrm>
                      <a:off x="0" y="0"/>
                      <a:ext cx="1529307" cy="288055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4435360" ay="-27803" az="-161430"/>
                    <am3d:postTrans dx="0" dy="0" dz="0"/>
                  </am3d:trans>
                  <am3d:raster rName="Office3DRenderer" rVer="16.0.8326">
                    <am3d:blip r:embed="rId8"/>
                  </am3d:raster>
                  <am3d:objViewport viewportSz="34480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erver symbol">
                <a:extLst>
                  <a:ext uri="{FF2B5EF4-FFF2-40B4-BE49-F238E27FC236}">
                    <a16:creationId xmlns:a16="http://schemas.microsoft.com/office/drawing/2014/main" id="{429F3B7C-8FE2-48FF-95E9-84A951B0F046}"/>
                  </a:ext>
                </a:extLst>
              </p:cNvPr>
              <p:cNvPicPr>
                <a:picLocks noGrp="1" noRot="1" noChangeAspect="1" noMove="1" noResize="1" noEditPoints="1" noAdjustHandles="1" noChangeArrowheads="1" noChangeShapeType="1" noCrop="1"/>
              </p:cNvPicPr>
              <p:nvPr/>
            </p:nvPicPr>
            <p:blipFill>
              <a:blip r:embed="rId8"/>
              <a:stretch>
                <a:fillRect/>
              </a:stretch>
            </p:blipFill>
            <p:spPr>
              <a:xfrm>
                <a:off x="6192456" y="7025888"/>
                <a:ext cx="1529307" cy="288055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erver symbol">
                <a:extLst>
                  <a:ext uri="{FF2B5EF4-FFF2-40B4-BE49-F238E27FC236}">
                    <a16:creationId xmlns:a16="http://schemas.microsoft.com/office/drawing/2014/main" id="{F21BE70C-930D-447D-BCBE-C28E37DD9EAB}"/>
                  </a:ext>
                </a:extLst>
              </p:cNvPr>
              <p:cNvGraphicFramePr>
                <a:graphicFrameLocks noChangeAspect="1"/>
              </p:cNvGraphicFramePr>
              <p:nvPr>
                <p:extLst>
                  <p:ext uri="{D42A27DB-BD31-4B8C-83A1-F6EECF244321}">
                    <p14:modId xmlns:p14="http://schemas.microsoft.com/office/powerpoint/2010/main" val="3793779898"/>
                  </p:ext>
                </p:extLst>
              </p:nvPr>
            </p:nvGraphicFramePr>
            <p:xfrm>
              <a:off x="12600376" y="2580926"/>
              <a:ext cx="2608758" cy="5658648"/>
            </p:xfrm>
            <a:graphic>
              <a:graphicData uri="http://schemas.microsoft.com/office/drawing/2017/model3d">
                <am3d:model3d r:embed="rId4">
                  <am3d:spPr>
                    <a:xfrm>
                      <a:off x="0" y="0"/>
                      <a:ext cx="2608758" cy="565864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0712420" ay="897922" az="10759377"/>
                    <am3d:postTrans dx="0" dy="0" dz="0"/>
                  </am3d:trans>
                  <am3d:raster rName="Office3DRenderer" rVer="16.0.8326">
                    <am3d:blip r:embed="rId9"/>
                  </am3d:raster>
                  <am3d:objViewport viewportSz="58411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erver symbol">
                <a:extLst>
                  <a:ext uri="{FF2B5EF4-FFF2-40B4-BE49-F238E27FC236}">
                    <a16:creationId xmlns:a16="http://schemas.microsoft.com/office/drawing/2014/main" id="{F21BE70C-930D-447D-BCBE-C28E37DD9EAB}"/>
                  </a:ext>
                </a:extLst>
              </p:cNvPr>
              <p:cNvPicPr>
                <a:picLocks noGrp="1" noRot="1" noChangeAspect="1" noMove="1" noResize="1" noEditPoints="1" noAdjustHandles="1" noChangeArrowheads="1" noChangeShapeType="1" noCrop="1"/>
              </p:cNvPicPr>
              <p:nvPr/>
            </p:nvPicPr>
            <p:blipFill>
              <a:blip r:embed="rId9"/>
              <a:stretch>
                <a:fillRect/>
              </a:stretch>
            </p:blipFill>
            <p:spPr>
              <a:xfrm>
                <a:off x="12600376" y="2580926"/>
                <a:ext cx="2608758" cy="5658648"/>
              </a:xfrm>
              <a:prstGeom prst="rect">
                <a:avLst/>
              </a:prstGeom>
            </p:spPr>
          </p:pic>
        </mc:Fallback>
      </mc:AlternateContent>
      <p:sp>
        <p:nvSpPr>
          <p:cNvPr id="15" name="TextBox 14">
            <a:extLst>
              <a:ext uri="{FF2B5EF4-FFF2-40B4-BE49-F238E27FC236}">
                <a16:creationId xmlns:a16="http://schemas.microsoft.com/office/drawing/2014/main" id="{E9A998DD-BBA3-4EBC-9975-51567EF19B6E}"/>
              </a:ext>
            </a:extLst>
          </p:cNvPr>
          <p:cNvSpPr txBox="1"/>
          <p:nvPr/>
        </p:nvSpPr>
        <p:spPr>
          <a:xfrm>
            <a:off x="2558005" y="8002566"/>
            <a:ext cx="3634451" cy="769441"/>
          </a:xfrm>
          <a:prstGeom prst="rect">
            <a:avLst/>
          </a:prstGeom>
          <a:noFill/>
        </p:spPr>
        <p:txBody>
          <a:bodyPr wrap="square" rtlCol="0">
            <a:spAutoFit/>
          </a:bodyPr>
          <a:lstStyle/>
          <a:p>
            <a:pPr algn="ctr"/>
            <a:r>
              <a:rPr lang="en-US" sz="1100" dirty="0">
                <a:latin typeface="Bell MT" panose="02020503060305020303" pitchFamily="18" charset="0"/>
              </a:rPr>
              <a:t>But, This is how a server room looks like in any cloud computing company, </a:t>
            </a:r>
          </a:p>
          <a:p>
            <a:pPr algn="ctr"/>
            <a:r>
              <a:rPr lang="en-US" sz="1100" dirty="0">
                <a:latin typeface="Bell MT" panose="02020503060305020303" pitchFamily="18" charset="0"/>
              </a:rPr>
              <a:t>so how exactly does even a single server caters to the need to many customers simultaneously?</a:t>
            </a:r>
            <a:endParaRPr lang="en-IN" sz="1100" dirty="0">
              <a:latin typeface="Bell MT" panose="02020503060305020303" pitchFamily="18" charset="0"/>
            </a:endParaRPr>
          </a:p>
        </p:txBody>
      </p:sp>
    </p:spTree>
    <p:extLst>
      <p:ext uri="{BB962C8B-B14F-4D97-AF65-F5344CB8AC3E}">
        <p14:creationId xmlns:p14="http://schemas.microsoft.com/office/powerpoint/2010/main" val="2458911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3883022964"/>
                  </p:ext>
                </p:extLst>
              </p:nvPr>
            </p:nvGraphicFramePr>
            <p:xfrm>
              <a:off x="7771991" y="7245752"/>
              <a:ext cx="2695046" cy="1986613"/>
            </p:xfrm>
            <a:graphic>
              <a:graphicData uri="http://schemas.microsoft.com/office/drawing/2017/model3d">
                <am3d:model3d r:embed="rId2">
                  <am3d:spPr>
                    <a:xfrm>
                      <a:off x="0" y="0"/>
                      <a:ext cx="2695046" cy="1986613"/>
                    </a:xfrm>
                    <a:prstGeom prst="rect">
                      <a:avLst/>
                    </a:prstGeom>
                  </am3d:spPr>
                  <am3d:camera>
                    <am3d:pos x="1874575" y="-185357" z="70239771"/>
                    <am3d:up dx="0" dy="36000000" dz="0"/>
                    <am3d:lookAt x="1874575" y="-185357" z="0"/>
                    <am3d:perspective fov="1390567"/>
                  </am3d:camera>
                  <am3d:trans>
                    <am3d:meterPerModelUnit n="1560118" d="1000000"/>
                    <am3d:preTrans dx="13631632" dy="-13561868" dz="-228191"/>
                    <am3d:scale>
                      <am3d:sx n="1000000" d="1000000"/>
                      <am3d:sy n="1000000" d="1000000"/>
                      <am3d:sz n="1000000" d="1000000"/>
                    </am3d:scale>
                    <am3d:rot ax="5536562" ay="4319045" az="5543530"/>
                    <am3d:postTrans dx="2550315" dy="-4649092"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7771991" y="7245752"/>
                <a:ext cx="2695046" cy="1986613"/>
              </a:xfrm>
              <a:prstGeom prst="rect">
                <a:avLst/>
              </a:prstGeom>
            </p:spPr>
          </p:pic>
        </mc:Fallback>
      </mc:AlternateContent>
      <p:sp>
        <p:nvSpPr>
          <p:cNvPr id="6" name="TextBox 5">
            <a:extLst>
              <a:ext uri="{FF2B5EF4-FFF2-40B4-BE49-F238E27FC236}">
                <a16:creationId xmlns:a16="http://schemas.microsoft.com/office/drawing/2014/main" id="{CAA7DCD6-319D-493C-8EBA-57645D4F5283}"/>
              </a:ext>
            </a:extLst>
          </p:cNvPr>
          <p:cNvSpPr txBox="1"/>
          <p:nvPr/>
        </p:nvSpPr>
        <p:spPr>
          <a:xfrm>
            <a:off x="1362075" y="7755037"/>
            <a:ext cx="1344183" cy="1477328"/>
          </a:xfrm>
          <a:prstGeom prst="rect">
            <a:avLst/>
          </a:prstGeom>
          <a:noFill/>
        </p:spPr>
        <p:txBody>
          <a:bodyPr wrap="square" rtlCol="0">
            <a:spAutoFit/>
          </a:bodyPr>
          <a:lstStyle/>
          <a:p>
            <a:r>
              <a:rPr lang="en-US" dirty="0">
                <a:latin typeface="Bell MT" panose="02020503060305020303" pitchFamily="18" charset="0"/>
              </a:rPr>
              <a:t>4) Storage:-</a:t>
            </a:r>
          </a:p>
          <a:p>
            <a:r>
              <a:rPr lang="en-US" dirty="0">
                <a:latin typeface="Bell MT" panose="02020503060305020303" pitchFamily="18" charset="0"/>
              </a:rPr>
              <a:t>	HDD</a:t>
            </a:r>
          </a:p>
          <a:p>
            <a:r>
              <a:rPr lang="en-US" dirty="0">
                <a:latin typeface="Bell MT" panose="02020503060305020303" pitchFamily="18" charset="0"/>
              </a:rPr>
              <a:t>	SSD</a:t>
            </a:r>
            <a:endParaRPr lang="en-IN"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extLst>
                  <p:ext uri="{D42A27DB-BD31-4B8C-83A1-F6EECF244321}">
                    <p14:modId xmlns:p14="http://schemas.microsoft.com/office/powerpoint/2010/main" val="3917726154"/>
                  </p:ext>
                </p:extLst>
              </p:nvPr>
            </p:nvGraphicFramePr>
            <p:xfrm>
              <a:off x="1362075" y="1594726"/>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5"/>
              <a:stretch>
                <a:fillRect/>
              </a:stretch>
            </p:blipFill>
            <p:spPr>
              <a:xfrm>
                <a:off x="1362075" y="1594726"/>
                <a:ext cx="1362554" cy="28663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erver symbol">
                <a:extLst>
                  <a:ext uri="{FF2B5EF4-FFF2-40B4-BE49-F238E27FC236}">
                    <a16:creationId xmlns:a16="http://schemas.microsoft.com/office/drawing/2014/main" id="{ED4876E4-4EDB-448F-9F3E-3BF23999FBE4}"/>
                  </a:ext>
                </a:extLst>
              </p:cNvPr>
              <p:cNvGraphicFramePr>
                <a:graphicFrameLocks noChangeAspect="1"/>
              </p:cNvGraphicFramePr>
              <p:nvPr>
                <p:extLst>
                  <p:ext uri="{D42A27DB-BD31-4B8C-83A1-F6EECF244321}">
                    <p14:modId xmlns:p14="http://schemas.microsoft.com/office/powerpoint/2010/main" val="871154293"/>
                  </p:ext>
                </p:extLst>
              </p:nvPr>
            </p:nvGraphicFramePr>
            <p:xfrm>
              <a:off x="3321544" y="1539130"/>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erver symbol">
                <a:extLst>
                  <a:ext uri="{FF2B5EF4-FFF2-40B4-BE49-F238E27FC236}">
                    <a16:creationId xmlns:a16="http://schemas.microsoft.com/office/drawing/2014/main" id="{ED4876E4-4EDB-448F-9F3E-3BF23999FBE4}"/>
                  </a:ext>
                </a:extLst>
              </p:cNvPr>
              <p:cNvPicPr>
                <a:picLocks noGrp="1" noRot="1" noChangeAspect="1" noMove="1" noResize="1" noEditPoints="1" noAdjustHandles="1" noChangeArrowheads="1" noChangeShapeType="1" noCrop="1"/>
              </p:cNvPicPr>
              <p:nvPr/>
            </p:nvPicPr>
            <p:blipFill>
              <a:blip r:embed="rId5"/>
              <a:stretch>
                <a:fillRect/>
              </a:stretch>
            </p:blipFill>
            <p:spPr>
              <a:xfrm>
                <a:off x="3321544" y="1539130"/>
                <a:ext cx="1362554" cy="28663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erver symbol">
                <a:extLst>
                  <a:ext uri="{FF2B5EF4-FFF2-40B4-BE49-F238E27FC236}">
                    <a16:creationId xmlns:a16="http://schemas.microsoft.com/office/drawing/2014/main" id="{131C78FF-DAE9-4A6D-B8C4-B135807A0CE6}"/>
                  </a:ext>
                </a:extLst>
              </p:cNvPr>
              <p:cNvGraphicFramePr>
                <a:graphicFrameLocks noChangeAspect="1"/>
              </p:cNvGraphicFramePr>
              <p:nvPr>
                <p:extLst>
                  <p:ext uri="{D42A27DB-BD31-4B8C-83A1-F6EECF244321}">
                    <p14:modId xmlns:p14="http://schemas.microsoft.com/office/powerpoint/2010/main" val="1235410424"/>
                  </p:ext>
                </p:extLst>
              </p:nvPr>
            </p:nvGraphicFramePr>
            <p:xfrm>
              <a:off x="5281012" y="1539130"/>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erver symbol">
                <a:extLst>
                  <a:ext uri="{FF2B5EF4-FFF2-40B4-BE49-F238E27FC236}">
                    <a16:creationId xmlns:a16="http://schemas.microsoft.com/office/drawing/2014/main" id="{131C78FF-DAE9-4A6D-B8C4-B135807A0CE6}"/>
                  </a:ext>
                </a:extLst>
              </p:cNvPr>
              <p:cNvPicPr>
                <a:picLocks noGrp="1" noRot="1" noChangeAspect="1" noMove="1" noResize="1" noEditPoints="1" noAdjustHandles="1" noChangeArrowheads="1" noChangeShapeType="1" noCrop="1"/>
              </p:cNvPicPr>
              <p:nvPr/>
            </p:nvPicPr>
            <p:blipFill>
              <a:blip r:embed="rId5"/>
              <a:stretch>
                <a:fillRect/>
              </a:stretch>
            </p:blipFill>
            <p:spPr>
              <a:xfrm>
                <a:off x="5281012" y="1539130"/>
                <a:ext cx="1362554" cy="28663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Server symbol">
                <a:extLst>
                  <a:ext uri="{FF2B5EF4-FFF2-40B4-BE49-F238E27FC236}">
                    <a16:creationId xmlns:a16="http://schemas.microsoft.com/office/drawing/2014/main" id="{82796CDE-8B23-4AB3-A225-EA30FEC31888}"/>
                  </a:ext>
                </a:extLst>
              </p:cNvPr>
              <p:cNvGraphicFramePr>
                <a:graphicFrameLocks noChangeAspect="1"/>
              </p:cNvGraphicFramePr>
              <p:nvPr>
                <p:extLst>
                  <p:ext uri="{D42A27DB-BD31-4B8C-83A1-F6EECF244321}">
                    <p14:modId xmlns:p14="http://schemas.microsoft.com/office/powerpoint/2010/main" val="2920507062"/>
                  </p:ext>
                </p:extLst>
              </p:nvPr>
            </p:nvGraphicFramePr>
            <p:xfrm>
              <a:off x="7240481" y="1594726"/>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erver symbol">
                <a:extLst>
                  <a:ext uri="{FF2B5EF4-FFF2-40B4-BE49-F238E27FC236}">
                    <a16:creationId xmlns:a16="http://schemas.microsoft.com/office/drawing/2014/main" id="{82796CDE-8B23-4AB3-A225-EA30FEC31888}"/>
                  </a:ext>
                </a:extLst>
              </p:cNvPr>
              <p:cNvPicPr>
                <a:picLocks noGrp="1" noRot="1" noChangeAspect="1" noMove="1" noResize="1" noEditPoints="1" noAdjustHandles="1" noChangeArrowheads="1" noChangeShapeType="1" noCrop="1"/>
              </p:cNvPicPr>
              <p:nvPr/>
            </p:nvPicPr>
            <p:blipFill>
              <a:blip r:embed="rId5"/>
              <a:stretch>
                <a:fillRect/>
              </a:stretch>
            </p:blipFill>
            <p:spPr>
              <a:xfrm>
                <a:off x="7240481" y="1594726"/>
                <a:ext cx="1362554" cy="28663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erver symbol">
                <a:extLst>
                  <a:ext uri="{FF2B5EF4-FFF2-40B4-BE49-F238E27FC236}">
                    <a16:creationId xmlns:a16="http://schemas.microsoft.com/office/drawing/2014/main" id="{396B135C-1059-4F50-9A3D-E955E6DE5A7D}"/>
                  </a:ext>
                </a:extLst>
              </p:cNvPr>
              <p:cNvGraphicFramePr>
                <a:graphicFrameLocks noChangeAspect="1"/>
              </p:cNvGraphicFramePr>
              <p:nvPr>
                <p:extLst>
                  <p:ext uri="{D42A27DB-BD31-4B8C-83A1-F6EECF244321}">
                    <p14:modId xmlns:p14="http://schemas.microsoft.com/office/powerpoint/2010/main" val="1101645211"/>
                  </p:ext>
                </p:extLst>
              </p:nvPr>
            </p:nvGraphicFramePr>
            <p:xfrm>
              <a:off x="9041428" y="1594726"/>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erver symbol">
                <a:extLst>
                  <a:ext uri="{FF2B5EF4-FFF2-40B4-BE49-F238E27FC236}">
                    <a16:creationId xmlns:a16="http://schemas.microsoft.com/office/drawing/2014/main" id="{396B135C-1059-4F50-9A3D-E955E6DE5A7D}"/>
                  </a:ext>
                </a:extLst>
              </p:cNvPr>
              <p:cNvPicPr>
                <a:picLocks noGrp="1" noRot="1" noChangeAspect="1" noMove="1" noResize="1" noEditPoints="1" noAdjustHandles="1" noChangeArrowheads="1" noChangeShapeType="1" noCrop="1"/>
              </p:cNvPicPr>
              <p:nvPr/>
            </p:nvPicPr>
            <p:blipFill>
              <a:blip r:embed="rId5"/>
              <a:stretch>
                <a:fillRect/>
              </a:stretch>
            </p:blipFill>
            <p:spPr>
              <a:xfrm>
                <a:off x="9041428" y="1594726"/>
                <a:ext cx="1362554" cy="2866319"/>
              </a:xfrm>
              <a:prstGeom prst="rect">
                <a:avLst/>
              </a:prstGeom>
            </p:spPr>
          </p:pic>
        </mc:Fallback>
      </mc:AlternateContent>
      <p:sp>
        <p:nvSpPr>
          <p:cNvPr id="12" name="TextBox 11">
            <a:extLst>
              <a:ext uri="{FF2B5EF4-FFF2-40B4-BE49-F238E27FC236}">
                <a16:creationId xmlns:a16="http://schemas.microsoft.com/office/drawing/2014/main" id="{F04E1288-AA01-4C08-BD29-F07CF5EC2A23}"/>
              </a:ext>
            </a:extLst>
          </p:cNvPr>
          <p:cNvSpPr txBox="1"/>
          <p:nvPr/>
        </p:nvSpPr>
        <p:spPr>
          <a:xfrm>
            <a:off x="1250066" y="4563721"/>
            <a:ext cx="9153916" cy="1815882"/>
          </a:xfrm>
          <a:prstGeom prst="rect">
            <a:avLst/>
          </a:prstGeom>
          <a:noFill/>
        </p:spPr>
        <p:txBody>
          <a:bodyPr wrap="square" rtlCol="0">
            <a:spAutoFit/>
          </a:bodyPr>
          <a:lstStyle/>
          <a:p>
            <a:pPr algn="ctr"/>
            <a:r>
              <a:rPr lang="en-US" sz="2800" dirty="0">
                <a:latin typeface="Bell MT" panose="02020503060305020303" pitchFamily="18" charset="0"/>
              </a:rPr>
              <a:t>But, This is how a server room looks like in any cloud computing company, </a:t>
            </a:r>
          </a:p>
          <a:p>
            <a:pPr algn="ctr"/>
            <a:r>
              <a:rPr lang="en-US" sz="2800" dirty="0">
                <a:latin typeface="Bell MT" panose="02020503060305020303" pitchFamily="18" charset="0"/>
              </a:rPr>
              <a:t>so how exactly does even a single server caters to the need to many customers simultaneously?</a:t>
            </a:r>
            <a:endParaRPr lang="en-IN" sz="2800" dirty="0">
              <a:latin typeface="Bell MT" panose="02020503060305020303" pitchFamily="18" charset="0"/>
            </a:endParaRPr>
          </a:p>
        </p:txBody>
      </p:sp>
      <p:sp>
        <p:nvSpPr>
          <p:cNvPr id="13" name="TextBox 12">
            <a:extLst>
              <a:ext uri="{FF2B5EF4-FFF2-40B4-BE49-F238E27FC236}">
                <a16:creationId xmlns:a16="http://schemas.microsoft.com/office/drawing/2014/main" id="{B2D70DD3-9F2F-4594-96EB-738879704B2A}"/>
              </a:ext>
            </a:extLst>
          </p:cNvPr>
          <p:cNvSpPr txBox="1"/>
          <p:nvPr/>
        </p:nvSpPr>
        <p:spPr>
          <a:xfrm>
            <a:off x="-7608099" y="1322397"/>
            <a:ext cx="7271715" cy="707886"/>
          </a:xfrm>
          <a:prstGeom prst="rect">
            <a:avLst/>
          </a:prstGeom>
          <a:noFill/>
        </p:spPr>
        <p:txBody>
          <a:bodyPr wrap="square" rtlCol="0">
            <a:spAutoFit/>
          </a:bodyPr>
          <a:lstStyle/>
          <a:p>
            <a:pPr algn="ctr"/>
            <a:r>
              <a:rPr lang="en-US" sz="4000" dirty="0">
                <a:latin typeface="Bell MT" panose="02020503060305020303" pitchFamily="18" charset="0"/>
              </a:rPr>
              <a:t>This is achieved by Virtualization</a:t>
            </a:r>
            <a:endParaRPr lang="en-IN" sz="4000" dirty="0">
              <a:latin typeface="Bell MT" panose="02020503060305020303" pitchFamily="18" charset="0"/>
            </a:endParaRPr>
          </a:p>
        </p:txBody>
      </p:sp>
      <p:sp>
        <p:nvSpPr>
          <p:cNvPr id="14" name="TextBox 13">
            <a:extLst>
              <a:ext uri="{FF2B5EF4-FFF2-40B4-BE49-F238E27FC236}">
                <a16:creationId xmlns:a16="http://schemas.microsoft.com/office/drawing/2014/main" id="{AE64E561-B0D6-43DA-BAE2-7A176320E705}"/>
              </a:ext>
            </a:extLst>
          </p:cNvPr>
          <p:cNvSpPr txBox="1"/>
          <p:nvPr/>
        </p:nvSpPr>
        <p:spPr>
          <a:xfrm flipV="1">
            <a:off x="1200235" y="8673881"/>
            <a:ext cx="5871147" cy="1815882"/>
          </a:xfrm>
          <a:prstGeom prst="rect">
            <a:avLst/>
          </a:prstGeom>
          <a:noFill/>
        </p:spPr>
        <p:txBody>
          <a:bodyPr wrap="square" rtlCol="0">
            <a:spAutoFit/>
          </a:bodyPr>
          <a:lstStyle/>
          <a:p>
            <a:pPr marL="457200" indent="-457200">
              <a:buFont typeface="Arial" panose="020B0604020202020204" pitchFamily="34" charset="0"/>
              <a:buChar char="•"/>
            </a:pPr>
            <a:r>
              <a:rPr lang="en-US" sz="1600" dirty="0">
                <a:solidFill>
                  <a:srgbClr val="374151"/>
                </a:solidFill>
                <a:latin typeface="Söhne"/>
              </a:rPr>
              <a:t>V</a:t>
            </a:r>
            <a:r>
              <a:rPr lang="en-US" sz="1600" b="0" i="0" dirty="0">
                <a:solidFill>
                  <a:srgbClr val="374151"/>
                </a:solidFill>
                <a:effectLst/>
                <a:latin typeface="Söhne"/>
              </a:rPr>
              <a:t>irtualization enables the creation of virtual machines (VMs), which are isolated and independent environments that mimic the functionality of a physical computer.</a:t>
            </a:r>
          </a:p>
          <a:p>
            <a:pPr marL="457200" indent="-457200">
              <a:buFont typeface="Arial" panose="020B0604020202020204" pitchFamily="34" charset="0"/>
              <a:buChar char="•"/>
            </a:pPr>
            <a:r>
              <a:rPr lang="en-US" sz="1600" b="0" i="0" dirty="0">
                <a:solidFill>
                  <a:srgbClr val="374151"/>
                </a:solidFill>
                <a:effectLst/>
                <a:latin typeface="Söhne"/>
              </a:rPr>
              <a:t>Each virtual machine operates as if it were a self-contained system, running its own operating system and applications. </a:t>
            </a:r>
          </a:p>
          <a:p>
            <a:pPr marL="457200" indent="-457200">
              <a:buFont typeface="Arial" panose="020B0604020202020204" pitchFamily="34" charset="0"/>
              <a:buChar char="•"/>
            </a:pPr>
            <a:r>
              <a:rPr lang="en-US" sz="1600" b="0" i="0" dirty="0">
                <a:solidFill>
                  <a:srgbClr val="374151"/>
                </a:solidFill>
                <a:effectLst/>
                <a:latin typeface="Söhne"/>
              </a:rPr>
              <a:t>Multiple virtual machines can coexist on a single physical server, allowing for more efficient use of hardware resources.</a:t>
            </a:r>
            <a:endParaRPr lang="en-IN" sz="1600" dirty="0"/>
          </a:p>
        </p:txBody>
      </p:sp>
    </p:spTree>
    <p:extLst>
      <p:ext uri="{BB962C8B-B14F-4D97-AF65-F5344CB8AC3E}">
        <p14:creationId xmlns:p14="http://schemas.microsoft.com/office/powerpoint/2010/main" val="2495510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extLst>
                  <p:ext uri="{D42A27DB-BD31-4B8C-83A1-F6EECF244321}">
                    <p14:modId xmlns:p14="http://schemas.microsoft.com/office/powerpoint/2010/main" val="1018526172"/>
                  </p:ext>
                </p:extLst>
              </p:nvPr>
            </p:nvGraphicFramePr>
            <p:xfrm>
              <a:off x="9072761" y="1679533"/>
              <a:ext cx="2609086" cy="4856327"/>
            </p:xfrm>
            <a:graphic>
              <a:graphicData uri="http://schemas.microsoft.com/office/drawing/2017/model3d">
                <am3d:model3d r:embed="rId2">
                  <am3d:spPr>
                    <a:xfrm>
                      <a:off x="0" y="0"/>
                      <a:ext cx="2609086" cy="4856327"/>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28296" ay="-1261673" az="-64069"/>
                    <am3d:postTrans dx="0" dy="0" dz="0"/>
                  </am3d:trans>
                  <am3d:raster rName="Office3DRenderer" rVer="16.0.8326">
                    <am3d:blip r:embed="rId3"/>
                  </am3d:raster>
                  <am3d:objViewport viewportSz="5694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3"/>
              <a:stretch>
                <a:fillRect/>
              </a:stretch>
            </p:blipFill>
            <p:spPr>
              <a:xfrm>
                <a:off x="9072761" y="1679533"/>
                <a:ext cx="2609086" cy="48563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erver symbol">
                <a:extLst>
                  <a:ext uri="{FF2B5EF4-FFF2-40B4-BE49-F238E27FC236}">
                    <a16:creationId xmlns:a16="http://schemas.microsoft.com/office/drawing/2014/main" id="{ED4876E4-4EDB-448F-9F3E-3BF23999FBE4}"/>
                  </a:ext>
                </a:extLst>
              </p:cNvPr>
              <p:cNvGraphicFramePr>
                <a:graphicFrameLocks noChangeAspect="1"/>
              </p:cNvGraphicFramePr>
              <p:nvPr>
                <p:extLst>
                  <p:ext uri="{D42A27DB-BD31-4B8C-83A1-F6EECF244321}">
                    <p14:modId xmlns:p14="http://schemas.microsoft.com/office/powerpoint/2010/main" val="3564606276"/>
                  </p:ext>
                </p:extLst>
              </p:nvPr>
            </p:nvGraphicFramePr>
            <p:xfrm>
              <a:off x="12533769" y="1228442"/>
              <a:ext cx="1243681" cy="3247368"/>
            </p:xfrm>
            <a:graphic>
              <a:graphicData uri="http://schemas.microsoft.com/office/drawing/2017/model3d">
                <am3d:model3d r:embed="rId2">
                  <am3d:spPr>
                    <a:xfrm>
                      <a:off x="0" y="0"/>
                      <a:ext cx="1243681" cy="324736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0657343" ay="56774" az="10779625"/>
                    <am3d:postTrans dx="0" dy="0" dz="0"/>
                  </am3d:trans>
                  <am3d:raster rName="Office3DRenderer" rVer="16.0.8326">
                    <am3d:blip r:embed="rId4"/>
                  </am3d:raster>
                  <am3d:objViewport viewportSz="3448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erver symbol">
                <a:extLst>
                  <a:ext uri="{FF2B5EF4-FFF2-40B4-BE49-F238E27FC236}">
                    <a16:creationId xmlns:a16="http://schemas.microsoft.com/office/drawing/2014/main" id="{ED4876E4-4EDB-448F-9F3E-3BF23999FBE4}"/>
                  </a:ext>
                </a:extLst>
              </p:cNvPr>
              <p:cNvPicPr>
                <a:picLocks noGrp="1" noRot="1" noChangeAspect="1" noMove="1" noResize="1" noEditPoints="1" noAdjustHandles="1" noChangeArrowheads="1" noChangeShapeType="1" noCrop="1"/>
              </p:cNvPicPr>
              <p:nvPr/>
            </p:nvPicPr>
            <p:blipFill>
              <a:blip r:embed="rId4"/>
              <a:stretch>
                <a:fillRect/>
              </a:stretch>
            </p:blipFill>
            <p:spPr>
              <a:xfrm>
                <a:off x="12533769" y="1228442"/>
                <a:ext cx="1243681" cy="32473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erver symbol">
                <a:extLst>
                  <a:ext uri="{FF2B5EF4-FFF2-40B4-BE49-F238E27FC236}">
                    <a16:creationId xmlns:a16="http://schemas.microsoft.com/office/drawing/2014/main" id="{131C78FF-DAE9-4A6D-B8C4-B135807A0CE6}"/>
                  </a:ext>
                </a:extLst>
              </p:cNvPr>
              <p:cNvGraphicFramePr>
                <a:graphicFrameLocks noChangeAspect="1"/>
              </p:cNvGraphicFramePr>
              <p:nvPr>
                <p:extLst>
                  <p:ext uri="{D42A27DB-BD31-4B8C-83A1-F6EECF244321}">
                    <p14:modId xmlns:p14="http://schemas.microsoft.com/office/powerpoint/2010/main" val="2680619542"/>
                  </p:ext>
                </p:extLst>
              </p:nvPr>
            </p:nvGraphicFramePr>
            <p:xfrm>
              <a:off x="14453813" y="3849651"/>
              <a:ext cx="2054961" cy="3269872"/>
            </p:xfrm>
            <a:graphic>
              <a:graphicData uri="http://schemas.microsoft.com/office/drawing/2017/model3d">
                <am3d:model3d r:embed="rId2">
                  <am3d:spPr>
                    <a:xfrm>
                      <a:off x="0" y="0"/>
                      <a:ext cx="2054961" cy="3269872"/>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8884948" ay="1626258" az="-9869798"/>
                    <am3d:postTrans dx="0" dy="0" dz="0"/>
                  </am3d:trans>
                  <am3d:raster rName="Office3DRenderer" rVer="16.0.8326">
                    <am3d:blip r:embed="rId5"/>
                  </am3d:raster>
                  <am3d:objViewport viewportSz="34480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erver symbol">
                <a:extLst>
                  <a:ext uri="{FF2B5EF4-FFF2-40B4-BE49-F238E27FC236}">
                    <a16:creationId xmlns:a16="http://schemas.microsoft.com/office/drawing/2014/main" id="{131C78FF-DAE9-4A6D-B8C4-B135807A0CE6}"/>
                  </a:ext>
                </a:extLst>
              </p:cNvPr>
              <p:cNvPicPr>
                <a:picLocks noGrp="1" noRot="1" noChangeAspect="1" noMove="1" noResize="1" noEditPoints="1" noAdjustHandles="1" noChangeArrowheads="1" noChangeShapeType="1" noCrop="1"/>
              </p:cNvPicPr>
              <p:nvPr/>
            </p:nvPicPr>
            <p:blipFill>
              <a:blip r:embed="rId5"/>
              <a:stretch>
                <a:fillRect/>
              </a:stretch>
            </p:blipFill>
            <p:spPr>
              <a:xfrm>
                <a:off x="14453813" y="3849651"/>
                <a:ext cx="2054961" cy="32698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Server symbol">
                <a:extLst>
                  <a:ext uri="{FF2B5EF4-FFF2-40B4-BE49-F238E27FC236}">
                    <a16:creationId xmlns:a16="http://schemas.microsoft.com/office/drawing/2014/main" id="{82796CDE-8B23-4AB3-A225-EA30FEC31888}"/>
                  </a:ext>
                </a:extLst>
              </p:cNvPr>
              <p:cNvGraphicFramePr>
                <a:graphicFrameLocks noChangeAspect="1"/>
              </p:cNvGraphicFramePr>
              <p:nvPr>
                <p:extLst>
                  <p:ext uri="{D42A27DB-BD31-4B8C-83A1-F6EECF244321}">
                    <p14:modId xmlns:p14="http://schemas.microsoft.com/office/powerpoint/2010/main" val="1865846"/>
                  </p:ext>
                </p:extLst>
              </p:nvPr>
            </p:nvGraphicFramePr>
            <p:xfrm>
              <a:off x="16049310" y="1488722"/>
              <a:ext cx="1435722" cy="3283677"/>
            </p:xfrm>
            <a:graphic>
              <a:graphicData uri="http://schemas.microsoft.com/office/drawing/2017/model3d">
                <am3d:model3d r:embed="rId2">
                  <am3d:spPr>
                    <a:xfrm>
                      <a:off x="0" y="0"/>
                      <a:ext cx="1435722" cy="3283677"/>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0275958" ay="300642" az="-10772093"/>
                    <am3d:postTrans dx="0" dy="0" dz="0"/>
                  </am3d:trans>
                  <am3d:raster rName="Office3DRenderer" rVer="16.0.8326">
                    <am3d:blip r:embed="rId6"/>
                  </am3d:raster>
                  <am3d:objViewport viewportSz="34480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erver symbol">
                <a:extLst>
                  <a:ext uri="{FF2B5EF4-FFF2-40B4-BE49-F238E27FC236}">
                    <a16:creationId xmlns:a16="http://schemas.microsoft.com/office/drawing/2014/main" id="{82796CDE-8B23-4AB3-A225-EA30FEC31888}"/>
                  </a:ext>
                </a:extLst>
              </p:cNvPr>
              <p:cNvPicPr>
                <a:picLocks noGrp="1" noRot="1" noChangeAspect="1" noMove="1" noResize="1" noEditPoints="1" noAdjustHandles="1" noChangeArrowheads="1" noChangeShapeType="1" noCrop="1"/>
              </p:cNvPicPr>
              <p:nvPr/>
            </p:nvPicPr>
            <p:blipFill>
              <a:blip r:embed="rId6"/>
              <a:stretch>
                <a:fillRect/>
              </a:stretch>
            </p:blipFill>
            <p:spPr>
              <a:xfrm>
                <a:off x="16049310" y="1488722"/>
                <a:ext cx="1435722" cy="32836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erver symbol">
                <a:extLst>
                  <a:ext uri="{FF2B5EF4-FFF2-40B4-BE49-F238E27FC236}">
                    <a16:creationId xmlns:a16="http://schemas.microsoft.com/office/drawing/2014/main" id="{396B135C-1059-4F50-9A3D-E955E6DE5A7D}"/>
                  </a:ext>
                </a:extLst>
              </p:cNvPr>
              <p:cNvGraphicFramePr>
                <a:graphicFrameLocks noChangeAspect="1"/>
              </p:cNvGraphicFramePr>
              <p:nvPr>
                <p:extLst>
                  <p:ext uri="{D42A27DB-BD31-4B8C-83A1-F6EECF244321}">
                    <p14:modId xmlns:p14="http://schemas.microsoft.com/office/powerpoint/2010/main" val="3492634501"/>
                  </p:ext>
                </p:extLst>
              </p:nvPr>
            </p:nvGraphicFramePr>
            <p:xfrm>
              <a:off x="17874392" y="1531158"/>
              <a:ext cx="1776278" cy="3156681"/>
            </p:xfrm>
            <a:graphic>
              <a:graphicData uri="http://schemas.microsoft.com/office/drawing/2017/model3d">
                <am3d:model3d r:embed="rId2">
                  <am3d:spPr>
                    <a:xfrm>
                      <a:off x="0" y="0"/>
                      <a:ext cx="1776278" cy="3156681"/>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8412245" ay="4491181" az="8453568"/>
                    <am3d:postTrans dx="0" dy="0" dz="0"/>
                  </am3d:trans>
                  <am3d:raster rName="Office3DRenderer" rVer="16.0.8326">
                    <am3d:blip r:embed="rId7"/>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erver symbol">
                <a:extLst>
                  <a:ext uri="{FF2B5EF4-FFF2-40B4-BE49-F238E27FC236}">
                    <a16:creationId xmlns:a16="http://schemas.microsoft.com/office/drawing/2014/main" id="{396B135C-1059-4F50-9A3D-E955E6DE5A7D}"/>
                  </a:ext>
                </a:extLst>
              </p:cNvPr>
              <p:cNvPicPr>
                <a:picLocks noGrp="1" noRot="1" noChangeAspect="1" noMove="1" noResize="1" noEditPoints="1" noAdjustHandles="1" noChangeArrowheads="1" noChangeShapeType="1" noCrop="1"/>
              </p:cNvPicPr>
              <p:nvPr/>
            </p:nvPicPr>
            <p:blipFill>
              <a:blip r:embed="rId7"/>
              <a:stretch>
                <a:fillRect/>
              </a:stretch>
            </p:blipFill>
            <p:spPr>
              <a:xfrm>
                <a:off x="17874392" y="1531158"/>
                <a:ext cx="1776278" cy="3156681"/>
              </a:xfrm>
              <a:prstGeom prst="rect">
                <a:avLst/>
              </a:prstGeom>
            </p:spPr>
          </p:pic>
        </mc:Fallback>
      </mc:AlternateContent>
      <p:sp>
        <p:nvSpPr>
          <p:cNvPr id="12" name="TextBox 11">
            <a:extLst>
              <a:ext uri="{FF2B5EF4-FFF2-40B4-BE49-F238E27FC236}">
                <a16:creationId xmlns:a16="http://schemas.microsoft.com/office/drawing/2014/main" id="{F04E1288-AA01-4C08-BD29-F07CF5EC2A23}"/>
              </a:ext>
            </a:extLst>
          </p:cNvPr>
          <p:cNvSpPr txBox="1"/>
          <p:nvPr/>
        </p:nvSpPr>
        <p:spPr>
          <a:xfrm>
            <a:off x="1321753" y="7515265"/>
            <a:ext cx="9153916" cy="1815882"/>
          </a:xfrm>
          <a:prstGeom prst="rect">
            <a:avLst/>
          </a:prstGeom>
          <a:noFill/>
        </p:spPr>
        <p:txBody>
          <a:bodyPr wrap="square" rtlCol="0">
            <a:spAutoFit/>
          </a:bodyPr>
          <a:lstStyle/>
          <a:p>
            <a:pPr algn="ctr"/>
            <a:r>
              <a:rPr lang="en-US" sz="2800" dirty="0">
                <a:latin typeface="Bell MT" panose="02020503060305020303" pitchFamily="18" charset="0"/>
              </a:rPr>
              <a:t>But, This is how a server room looks like in any cloud computing company, </a:t>
            </a:r>
          </a:p>
          <a:p>
            <a:pPr algn="ctr"/>
            <a:r>
              <a:rPr lang="en-US" sz="2800" dirty="0">
                <a:latin typeface="Bell MT" panose="02020503060305020303" pitchFamily="18" charset="0"/>
              </a:rPr>
              <a:t>so how exactly does even a single server caters to the need to many customers simultaneously?</a:t>
            </a:r>
            <a:endParaRPr lang="en-IN" sz="2800" dirty="0">
              <a:latin typeface="Bell MT" panose="02020503060305020303" pitchFamily="18" charset="0"/>
            </a:endParaRPr>
          </a:p>
        </p:txBody>
      </p:sp>
      <p:sp>
        <p:nvSpPr>
          <p:cNvPr id="3" name="TextBox 2">
            <a:extLst>
              <a:ext uri="{FF2B5EF4-FFF2-40B4-BE49-F238E27FC236}">
                <a16:creationId xmlns:a16="http://schemas.microsoft.com/office/drawing/2014/main" id="{4A3EA593-E695-4294-B4D3-CD510F7531E0}"/>
              </a:ext>
            </a:extLst>
          </p:cNvPr>
          <p:cNvSpPr txBox="1"/>
          <p:nvPr/>
        </p:nvSpPr>
        <p:spPr>
          <a:xfrm>
            <a:off x="1200236" y="1694775"/>
            <a:ext cx="7271715" cy="707886"/>
          </a:xfrm>
          <a:prstGeom prst="rect">
            <a:avLst/>
          </a:prstGeom>
          <a:noFill/>
        </p:spPr>
        <p:txBody>
          <a:bodyPr wrap="square" rtlCol="0">
            <a:spAutoFit/>
          </a:bodyPr>
          <a:lstStyle/>
          <a:p>
            <a:pPr algn="ctr"/>
            <a:r>
              <a:rPr lang="en-US" sz="4000" dirty="0">
                <a:latin typeface="Bell MT" panose="02020503060305020303" pitchFamily="18" charset="0"/>
              </a:rPr>
              <a:t>This is achieved by Virtualization</a:t>
            </a:r>
            <a:endParaRPr lang="en-IN" sz="4000" dirty="0">
              <a:latin typeface="Bell MT" panose="02020503060305020303" pitchFamily="18" charset="0"/>
            </a:endParaRPr>
          </a:p>
        </p:txBody>
      </p:sp>
      <p:sp>
        <p:nvSpPr>
          <p:cNvPr id="5" name="TextBox 4">
            <a:extLst>
              <a:ext uri="{FF2B5EF4-FFF2-40B4-BE49-F238E27FC236}">
                <a16:creationId xmlns:a16="http://schemas.microsoft.com/office/drawing/2014/main" id="{3F9879B5-6560-4612-8894-4A540BBE888C}"/>
              </a:ext>
            </a:extLst>
          </p:cNvPr>
          <p:cNvSpPr txBox="1"/>
          <p:nvPr/>
        </p:nvSpPr>
        <p:spPr>
          <a:xfrm>
            <a:off x="946071" y="2702976"/>
            <a:ext cx="7499678"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374151"/>
                </a:solidFill>
                <a:latin typeface="Söhne"/>
              </a:rPr>
              <a:t>V</a:t>
            </a:r>
            <a:r>
              <a:rPr lang="en-US" sz="2400" b="0" i="0" dirty="0">
                <a:solidFill>
                  <a:srgbClr val="374151"/>
                </a:solidFill>
                <a:effectLst/>
                <a:latin typeface="Söhne"/>
              </a:rPr>
              <a:t>irtualization enables the creation of virtual machines (VMs), which are isolated and independent environments that mimic the functionality of a physical computer.</a:t>
            </a:r>
          </a:p>
          <a:p>
            <a:pPr marL="457200" indent="-457200">
              <a:buFont typeface="Arial" panose="020B0604020202020204" pitchFamily="34" charset="0"/>
              <a:buChar char="•"/>
            </a:pPr>
            <a:r>
              <a:rPr lang="en-US" sz="2400" b="0" i="0" dirty="0">
                <a:solidFill>
                  <a:srgbClr val="374151"/>
                </a:solidFill>
                <a:effectLst/>
                <a:latin typeface="Söhne"/>
              </a:rPr>
              <a:t>Each virtual machine operates as if it were a self-contained system, running its own operating system and applications. </a:t>
            </a:r>
          </a:p>
          <a:p>
            <a:pPr marL="457200" indent="-457200">
              <a:buFont typeface="Arial" panose="020B0604020202020204" pitchFamily="34" charset="0"/>
              <a:buChar char="•"/>
            </a:pPr>
            <a:r>
              <a:rPr lang="en-US" sz="2400" b="0" i="0" dirty="0">
                <a:solidFill>
                  <a:srgbClr val="374151"/>
                </a:solidFill>
                <a:effectLst/>
                <a:latin typeface="Söhne"/>
              </a:rPr>
              <a:t>Multiple virtual machines can coexist on a single physical server, allowing for more efficient use of hardware resources.</a:t>
            </a:r>
            <a:endParaRPr lang="en-IN" sz="2400" dirty="0"/>
          </a:p>
        </p:txBody>
      </p:sp>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BE0451D0-BE8E-41A1-8FA8-6BE68EC403E6}"/>
                  </a:ext>
                </a:extLst>
              </p:cNvPr>
              <p:cNvGraphicFramePr>
                <a:graphicFrameLocks/>
              </p:cNvGraphicFramePr>
              <p:nvPr>
                <p:extLst>
                  <p:ext uri="{D42A27DB-BD31-4B8C-83A1-F6EECF244321}">
                    <p14:modId xmlns:p14="http://schemas.microsoft.com/office/powerpoint/2010/main" val="95061776"/>
                  </p:ext>
                </p:extLst>
              </p:nvPr>
            </p:nvGraphicFramePr>
            <p:xfrm>
              <a:off x="-2673945" y="6138022"/>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9742076" ay="-2730709" az="10033410"/>
                    <am3d:postTrans dx="1874574" dy="-185357"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BE0451D0-BE8E-41A1-8FA8-6BE68EC403E6}"/>
                  </a:ext>
                </a:extLst>
              </p:cNvPr>
              <p:cNvPicPr>
                <a:picLocks noGrp="1" noRot="1" noChangeAspect="1" noMove="1" noResize="1" noEditPoints="1" noAdjustHandles="1" noChangeArrowheads="1" noChangeShapeType="1" noCrop="1"/>
              </p:cNvPicPr>
              <p:nvPr/>
            </p:nvPicPr>
            <p:blipFill>
              <a:blip r:embed="rId9"/>
              <a:stretch>
                <a:fillRect/>
              </a:stretch>
            </p:blipFill>
            <p:spPr>
              <a:xfrm>
                <a:off x="-2673945" y="6138022"/>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urface Studio">
                <a:extLst>
                  <a:ext uri="{FF2B5EF4-FFF2-40B4-BE49-F238E27FC236}">
                    <a16:creationId xmlns:a16="http://schemas.microsoft.com/office/drawing/2014/main" id="{6D1A2B8F-B70C-47B4-A2A5-E42AB753FABB}"/>
                  </a:ext>
                </a:extLst>
              </p:cNvPr>
              <p:cNvGraphicFramePr>
                <a:graphicFrameLocks/>
              </p:cNvGraphicFramePr>
              <p:nvPr>
                <p:extLst>
                  <p:ext uri="{D42A27DB-BD31-4B8C-83A1-F6EECF244321}">
                    <p14:modId xmlns:p14="http://schemas.microsoft.com/office/powerpoint/2010/main" val="564046916"/>
                  </p:ext>
                </p:extLst>
              </p:nvPr>
            </p:nvGraphicFramePr>
            <p:xfrm>
              <a:off x="-4553100" y="676010"/>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285925" ay="-2244540" az="173876"/>
                    <am3d:postTrans dx="1874574" dy="-185357"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urface Studio">
                <a:extLst>
                  <a:ext uri="{FF2B5EF4-FFF2-40B4-BE49-F238E27FC236}">
                    <a16:creationId xmlns:a16="http://schemas.microsoft.com/office/drawing/2014/main" id="{6D1A2B8F-B70C-47B4-A2A5-E42AB753FABB}"/>
                  </a:ext>
                </a:extLst>
              </p:cNvPr>
              <p:cNvPicPr>
                <a:picLocks noGrp="1" noRot="1" noChangeAspect="1" noMove="1" noResize="1" noEditPoints="1" noAdjustHandles="1" noChangeArrowheads="1" noChangeShapeType="1" noCrop="1"/>
              </p:cNvPicPr>
              <p:nvPr/>
            </p:nvPicPr>
            <p:blipFill>
              <a:blip r:embed="rId10"/>
              <a:stretch>
                <a:fillRect/>
              </a:stretch>
            </p:blipFill>
            <p:spPr>
              <a:xfrm>
                <a:off x="-4553100" y="67601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Surface Studio">
                <a:extLst>
                  <a:ext uri="{FF2B5EF4-FFF2-40B4-BE49-F238E27FC236}">
                    <a16:creationId xmlns:a16="http://schemas.microsoft.com/office/drawing/2014/main" id="{1A8536D2-3037-4DF5-B223-B11D8496F772}"/>
                  </a:ext>
                </a:extLst>
              </p:cNvPr>
              <p:cNvGraphicFramePr>
                <a:graphicFrameLocks/>
              </p:cNvGraphicFramePr>
              <p:nvPr>
                <p:extLst>
                  <p:ext uri="{D42A27DB-BD31-4B8C-83A1-F6EECF244321}">
                    <p14:modId xmlns:p14="http://schemas.microsoft.com/office/powerpoint/2010/main" val="1545970665"/>
                  </p:ext>
                </p:extLst>
              </p:nvPr>
            </p:nvGraphicFramePr>
            <p:xfrm>
              <a:off x="-4559296" y="4342146"/>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913182" ay="-911716" az="244669"/>
                    <am3d:postTrans dx="1874574" dy="-185357"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urface Studio">
                <a:extLst>
                  <a:ext uri="{FF2B5EF4-FFF2-40B4-BE49-F238E27FC236}">
                    <a16:creationId xmlns:a16="http://schemas.microsoft.com/office/drawing/2014/main" id="{1A8536D2-3037-4DF5-B223-B11D8496F772}"/>
                  </a:ext>
                </a:extLst>
              </p:cNvPr>
              <p:cNvPicPr>
                <a:picLocks noGrp="1" noRot="1" noChangeAspect="1" noMove="1" noResize="1" noEditPoints="1" noAdjustHandles="1" noChangeArrowheads="1" noChangeShapeType="1" noCrop="1"/>
              </p:cNvPicPr>
              <p:nvPr/>
            </p:nvPicPr>
            <p:blipFill>
              <a:blip r:embed="rId11"/>
              <a:stretch>
                <a:fillRect/>
              </a:stretch>
            </p:blipFill>
            <p:spPr>
              <a:xfrm>
                <a:off x="-4559296" y="4342146"/>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7C682219-F80E-45A1-A44A-11E43B4CE683}"/>
                  </a:ext>
                </a:extLst>
              </p:cNvPr>
              <p:cNvGraphicFramePr>
                <a:graphicFrameLocks/>
              </p:cNvGraphicFramePr>
              <p:nvPr>
                <p:extLst>
                  <p:ext uri="{D42A27DB-BD31-4B8C-83A1-F6EECF244321}">
                    <p14:modId xmlns:p14="http://schemas.microsoft.com/office/powerpoint/2010/main" val="3277073700"/>
                  </p:ext>
                </p:extLst>
              </p:nvPr>
            </p:nvGraphicFramePr>
            <p:xfrm>
              <a:off x="-4556198" y="2384095"/>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1587301" ay="-1433720" az="10116323"/>
                    <am3d:postTrans dx="1874574" dy="-185357"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7C682219-F80E-45A1-A44A-11E43B4CE683}"/>
                  </a:ext>
                </a:extLst>
              </p:cNvPr>
              <p:cNvPicPr>
                <a:picLocks noGrp="1" noRot="1" noChangeAspect="1" noMove="1" noResize="1" noEditPoints="1" noAdjustHandles="1" noChangeArrowheads="1" noChangeShapeType="1" noCrop="1"/>
              </p:cNvPicPr>
              <p:nvPr/>
            </p:nvPicPr>
            <p:blipFill>
              <a:blip r:embed="rId12"/>
              <a:stretch>
                <a:fillRect/>
              </a:stretch>
            </p:blipFill>
            <p:spPr>
              <a:xfrm>
                <a:off x="-4556198" y="2384095"/>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urface Studio">
                <a:extLst>
                  <a:ext uri="{FF2B5EF4-FFF2-40B4-BE49-F238E27FC236}">
                    <a16:creationId xmlns:a16="http://schemas.microsoft.com/office/drawing/2014/main" id="{72E2085D-A81A-4345-AEB0-C98BF26C7975}"/>
                  </a:ext>
                </a:extLst>
              </p:cNvPr>
              <p:cNvGraphicFramePr>
                <a:graphicFrameLocks/>
              </p:cNvGraphicFramePr>
              <p:nvPr>
                <p:extLst>
                  <p:ext uri="{D42A27DB-BD31-4B8C-83A1-F6EECF244321}">
                    <p14:modId xmlns:p14="http://schemas.microsoft.com/office/powerpoint/2010/main" val="81060858"/>
                  </p:ext>
                </p:extLst>
              </p:nvPr>
            </p:nvGraphicFramePr>
            <p:xfrm>
              <a:off x="-191604" y="-2926655"/>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5016263" ay="-1195542" az="-6492149"/>
                    <am3d:postTrans dx="1874574" dy="-185357" dz="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urface Studio">
                <a:extLst>
                  <a:ext uri="{FF2B5EF4-FFF2-40B4-BE49-F238E27FC236}">
                    <a16:creationId xmlns:a16="http://schemas.microsoft.com/office/drawing/2014/main" id="{72E2085D-A81A-4345-AEB0-C98BF26C7975}"/>
                  </a:ext>
                </a:extLst>
              </p:cNvPr>
              <p:cNvPicPr>
                <a:picLocks noGrp="1" noRot="1" noChangeAspect="1" noMove="1" noResize="1" noEditPoints="1" noAdjustHandles="1" noChangeArrowheads="1" noChangeShapeType="1" noCrop="1"/>
              </p:cNvPicPr>
              <p:nvPr/>
            </p:nvPicPr>
            <p:blipFill>
              <a:blip r:embed="rId13"/>
              <a:stretch>
                <a:fillRect/>
              </a:stretch>
            </p:blipFill>
            <p:spPr>
              <a:xfrm>
                <a:off x="-191604" y="-2926655"/>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Dark Gray Question mark">
                <a:extLst>
                  <a:ext uri="{FF2B5EF4-FFF2-40B4-BE49-F238E27FC236}">
                    <a16:creationId xmlns:a16="http://schemas.microsoft.com/office/drawing/2014/main" id="{DE243A0C-B590-42BE-9871-0B36E0E3F0A3}"/>
                  </a:ext>
                </a:extLst>
              </p:cNvPr>
              <p:cNvGraphicFramePr>
                <a:graphicFrameLocks noChangeAspect="1"/>
              </p:cNvGraphicFramePr>
              <p:nvPr>
                <p:extLst>
                  <p:ext uri="{D42A27DB-BD31-4B8C-83A1-F6EECF244321}">
                    <p14:modId xmlns:p14="http://schemas.microsoft.com/office/powerpoint/2010/main" val="3999352820"/>
                  </p:ext>
                </p:extLst>
              </p:nvPr>
            </p:nvGraphicFramePr>
            <p:xfrm>
              <a:off x="7114743" y="8241586"/>
              <a:ext cx="665270" cy="855346"/>
            </p:xfrm>
            <a:graphic>
              <a:graphicData uri="http://schemas.microsoft.com/office/drawing/2017/model3d">
                <am3d:model3d r:embed="rId14">
                  <am3d:spPr>
                    <a:xfrm>
                      <a:off x="0" y="0"/>
                      <a:ext cx="665270" cy="855346"/>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6720039" ay="674608" az="1545679"/>
                    <am3d:postTrans dx="0" dy="0" dz="0"/>
                  </am3d:trans>
                  <am3d:raster rName="Office3DRenderer" rVer="16.0.8326">
                    <am3d:blip r:embed="rId15"/>
                  </am3d:raster>
                  <am3d:objViewport viewportSz="14255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Dark Gray Question mark">
                <a:extLst>
                  <a:ext uri="{FF2B5EF4-FFF2-40B4-BE49-F238E27FC236}">
                    <a16:creationId xmlns:a16="http://schemas.microsoft.com/office/drawing/2014/main" id="{DE243A0C-B590-42BE-9871-0B36E0E3F0A3}"/>
                  </a:ext>
                </a:extLst>
              </p:cNvPr>
              <p:cNvPicPr>
                <a:picLocks noGrp="1" noRot="1" noChangeAspect="1" noMove="1" noResize="1" noEditPoints="1" noAdjustHandles="1" noChangeArrowheads="1" noChangeShapeType="1" noCrop="1"/>
              </p:cNvPicPr>
              <p:nvPr/>
            </p:nvPicPr>
            <p:blipFill>
              <a:blip r:embed="rId15"/>
              <a:stretch>
                <a:fillRect/>
              </a:stretch>
            </p:blipFill>
            <p:spPr>
              <a:xfrm>
                <a:off x="7114743" y="8241586"/>
                <a:ext cx="665270" cy="8553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traight arrow">
                <a:extLst>
                  <a:ext uri="{FF2B5EF4-FFF2-40B4-BE49-F238E27FC236}">
                    <a16:creationId xmlns:a16="http://schemas.microsoft.com/office/drawing/2014/main" id="{52FD4666-DF5E-47E3-9E26-D8DE01B24638}"/>
                  </a:ext>
                </a:extLst>
              </p:cNvPr>
              <p:cNvGraphicFramePr>
                <a:graphicFrameLocks noChangeAspect="1"/>
              </p:cNvGraphicFramePr>
              <p:nvPr>
                <p:extLst>
                  <p:ext uri="{D42A27DB-BD31-4B8C-83A1-F6EECF244321}">
                    <p14:modId xmlns:p14="http://schemas.microsoft.com/office/powerpoint/2010/main" val="2528594628"/>
                  </p:ext>
                </p:extLst>
              </p:nvPr>
            </p:nvGraphicFramePr>
            <p:xfrm>
              <a:off x="13313988" y="2009329"/>
              <a:ext cx="796486" cy="2349283"/>
            </p:xfrm>
            <a:graphic>
              <a:graphicData uri="http://schemas.microsoft.com/office/drawing/2017/model3d">
                <am3d:model3d r:embed="rId16">
                  <am3d:spPr>
                    <a:xfrm>
                      <a:off x="0" y="0"/>
                      <a:ext cx="796486" cy="2349283"/>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6088114" ay="-2898856" az="-4488080"/>
                    <am3d:postTrans dx="0" dy="0" dz="0"/>
                  </am3d:trans>
                  <am3d:raster rName="Office3DRenderer" rVer="16.0.8326">
                    <am3d:blip r:embed="rId17"/>
                  </am3d:raster>
                  <am3d:objViewport viewportSz="2691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traight arrow">
                <a:extLst>
                  <a:ext uri="{FF2B5EF4-FFF2-40B4-BE49-F238E27FC236}">
                    <a16:creationId xmlns:a16="http://schemas.microsoft.com/office/drawing/2014/main" id="{52FD4666-DF5E-47E3-9E26-D8DE01B24638}"/>
                  </a:ext>
                </a:extLst>
              </p:cNvPr>
              <p:cNvPicPr>
                <a:picLocks noGrp="1" noRot="1" noChangeAspect="1" noMove="1" noResize="1" noEditPoints="1" noAdjustHandles="1" noChangeArrowheads="1" noChangeShapeType="1" noCrop="1"/>
              </p:cNvPicPr>
              <p:nvPr/>
            </p:nvPicPr>
            <p:blipFill>
              <a:blip r:embed="rId17"/>
              <a:stretch>
                <a:fillRect/>
              </a:stretch>
            </p:blipFill>
            <p:spPr>
              <a:xfrm>
                <a:off x="13313988" y="2009329"/>
                <a:ext cx="796486" cy="234928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traight arrow">
                <a:extLst>
                  <a:ext uri="{FF2B5EF4-FFF2-40B4-BE49-F238E27FC236}">
                    <a16:creationId xmlns:a16="http://schemas.microsoft.com/office/drawing/2014/main" id="{929B8166-74A7-48B2-9BA2-6E625926C092}"/>
                  </a:ext>
                </a:extLst>
              </p:cNvPr>
              <p:cNvGraphicFramePr>
                <a:graphicFrameLocks noChangeAspect="1"/>
              </p:cNvGraphicFramePr>
              <p:nvPr>
                <p:extLst>
                  <p:ext uri="{D42A27DB-BD31-4B8C-83A1-F6EECF244321}">
                    <p14:modId xmlns:p14="http://schemas.microsoft.com/office/powerpoint/2010/main" val="3303878797"/>
                  </p:ext>
                </p:extLst>
              </p:nvPr>
            </p:nvGraphicFramePr>
            <p:xfrm>
              <a:off x="12635313" y="4715810"/>
              <a:ext cx="1759585" cy="1112820"/>
            </p:xfrm>
            <a:graphic>
              <a:graphicData uri="http://schemas.microsoft.com/office/drawing/2017/model3d">
                <am3d:model3d r:embed="rId16">
                  <am3d:spPr>
                    <a:xfrm>
                      <a:off x="0" y="0"/>
                      <a:ext cx="1759585" cy="1112820"/>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8967138" ay="3545779" az="-9188577"/>
                    <am3d:postTrans dx="0" dy="0" dz="0"/>
                  </am3d:trans>
                  <am3d:raster rName="Office3DRenderer" rVer="16.0.8326">
                    <am3d:blip r:embed="rId18"/>
                  </am3d:raster>
                  <am3d:objViewport viewportSz="2691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traight arrow">
                <a:extLst>
                  <a:ext uri="{FF2B5EF4-FFF2-40B4-BE49-F238E27FC236}">
                    <a16:creationId xmlns:a16="http://schemas.microsoft.com/office/drawing/2014/main" id="{929B8166-74A7-48B2-9BA2-6E625926C092}"/>
                  </a:ext>
                </a:extLst>
              </p:cNvPr>
              <p:cNvPicPr>
                <a:picLocks noGrp="1" noRot="1" noChangeAspect="1" noMove="1" noResize="1" noEditPoints="1" noAdjustHandles="1" noChangeArrowheads="1" noChangeShapeType="1" noCrop="1"/>
              </p:cNvPicPr>
              <p:nvPr/>
            </p:nvPicPr>
            <p:blipFill>
              <a:blip r:embed="rId18"/>
              <a:stretch>
                <a:fillRect/>
              </a:stretch>
            </p:blipFill>
            <p:spPr>
              <a:xfrm>
                <a:off x="12635313" y="4715810"/>
                <a:ext cx="1759585" cy="1112820"/>
              </a:xfrm>
              <a:prstGeom prst="rect">
                <a:avLst/>
              </a:prstGeom>
            </p:spPr>
          </p:pic>
        </mc:Fallback>
      </mc:AlternateContent>
    </p:spTree>
    <p:extLst>
      <p:ext uri="{BB962C8B-B14F-4D97-AF65-F5344CB8AC3E}">
        <p14:creationId xmlns:p14="http://schemas.microsoft.com/office/powerpoint/2010/main" val="3089199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F6780F-AE05-49FF-BFF5-E60634025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90"/>
            <a:ext cx="12192000" cy="6841820"/>
          </a:xfrm>
          <a:prstGeom prst="rect">
            <a:avLst/>
          </a:prstGeom>
        </p:spPr>
      </p:pic>
      <p:pic>
        <p:nvPicPr>
          <p:cNvPr id="8" name="Picture 7">
            <a:extLst>
              <a:ext uri="{FF2B5EF4-FFF2-40B4-BE49-F238E27FC236}">
                <a16:creationId xmlns:a16="http://schemas.microsoft.com/office/drawing/2014/main" id="{32715F99-D1C0-48E3-929D-6CCD1138C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0441" y="-146035"/>
            <a:ext cx="14948315" cy="9871332"/>
          </a:xfrm>
          <a:prstGeom prst="rect">
            <a:avLst/>
          </a:prstGeom>
        </p:spPr>
      </p:pic>
      <p:sp>
        <p:nvSpPr>
          <p:cNvPr id="9" name="Rectangle 8">
            <a:extLst>
              <a:ext uri="{FF2B5EF4-FFF2-40B4-BE49-F238E27FC236}">
                <a16:creationId xmlns:a16="http://schemas.microsoft.com/office/drawing/2014/main" id="{38BB0B26-57F4-4D68-BB72-ECE2083829DB}"/>
              </a:ext>
            </a:extLst>
          </p:cNvPr>
          <p:cNvSpPr/>
          <p:nvPr/>
        </p:nvSpPr>
        <p:spPr>
          <a:xfrm>
            <a:off x="-14938" y="7404845"/>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444BE0AE-7E5B-44E2-BD10-73C66ABB4C91}"/>
              </a:ext>
            </a:extLst>
          </p:cNvPr>
          <p:cNvSpPr>
            <a:spLocks noGrp="1"/>
          </p:cNvSpPr>
          <p:nvPr>
            <p:ph type="ctrTitle"/>
          </p:nvPr>
        </p:nvSpPr>
        <p:spPr>
          <a:xfrm>
            <a:off x="-1173480" y="4735125"/>
            <a:ext cx="8503920" cy="1940560"/>
          </a:xfrm>
        </p:spPr>
        <p:txBody>
          <a:bodyPr>
            <a:normAutofit/>
          </a:bodyPr>
          <a:lstStyle/>
          <a:p>
            <a:r>
              <a:rPr lang="en-US" sz="10300" dirty="0">
                <a:solidFill>
                  <a:schemeClr val="bg1"/>
                </a:solidFill>
                <a:latin typeface="Bell MT" panose="02020503060305020303" pitchFamily="18" charset="0"/>
              </a:rPr>
              <a:t>Cloud</a:t>
            </a:r>
            <a:endParaRPr lang="en-IN" sz="10300" dirty="0">
              <a:solidFill>
                <a:schemeClr val="bg1"/>
              </a:solidFill>
              <a:latin typeface="Bell MT" panose="02020503060305020303" pitchFamily="18" charset="0"/>
            </a:endParaRPr>
          </a:p>
        </p:txBody>
      </p:sp>
      <p:sp>
        <p:nvSpPr>
          <p:cNvPr id="3" name="Subtitle 2">
            <a:extLst>
              <a:ext uri="{FF2B5EF4-FFF2-40B4-BE49-F238E27FC236}">
                <a16:creationId xmlns:a16="http://schemas.microsoft.com/office/drawing/2014/main" id="{92C9895D-69F8-4B7A-B147-4CC1CC2F876D}"/>
              </a:ext>
            </a:extLst>
          </p:cNvPr>
          <p:cNvSpPr>
            <a:spLocks noGrp="1"/>
          </p:cNvSpPr>
          <p:nvPr>
            <p:ph type="subTitle" idx="1"/>
          </p:nvPr>
        </p:nvSpPr>
        <p:spPr/>
        <p:txBody>
          <a:bodyPr/>
          <a:lstStyle/>
          <a:p>
            <a:endParaRPr lang="en-IN" dirty="0"/>
          </a:p>
        </p:txBody>
      </p:sp>
      <p:sp>
        <p:nvSpPr>
          <p:cNvPr id="7" name="TextBox 6">
            <a:extLst>
              <a:ext uri="{FF2B5EF4-FFF2-40B4-BE49-F238E27FC236}">
                <a16:creationId xmlns:a16="http://schemas.microsoft.com/office/drawing/2014/main" id="{62FAE4E3-7F14-4F42-AC1B-C5E92EA1FB37}"/>
              </a:ext>
            </a:extLst>
          </p:cNvPr>
          <p:cNvSpPr txBox="1"/>
          <p:nvPr/>
        </p:nvSpPr>
        <p:spPr>
          <a:xfrm>
            <a:off x="4922520" y="5106025"/>
            <a:ext cx="8138160" cy="1569660"/>
          </a:xfrm>
          <a:prstGeom prst="rect">
            <a:avLst/>
          </a:prstGeom>
          <a:noFill/>
        </p:spPr>
        <p:txBody>
          <a:bodyPr wrap="square">
            <a:spAutoFit/>
          </a:bodyPr>
          <a:lstStyle/>
          <a:p>
            <a:r>
              <a:rPr lang="en-US" sz="9600" dirty="0">
                <a:solidFill>
                  <a:schemeClr val="bg1"/>
                </a:solidFill>
                <a:latin typeface="Bell MT" panose="02020503060305020303" pitchFamily="18" charset="0"/>
              </a:rPr>
              <a:t>Computing</a:t>
            </a:r>
            <a:endParaRPr lang="en-IN" dirty="0"/>
          </a:p>
        </p:txBody>
      </p:sp>
      <p:sp>
        <p:nvSpPr>
          <p:cNvPr id="11" name="TextBox 10">
            <a:extLst>
              <a:ext uri="{FF2B5EF4-FFF2-40B4-BE49-F238E27FC236}">
                <a16:creationId xmlns:a16="http://schemas.microsoft.com/office/drawing/2014/main" id="{574E3B24-8473-4D8C-AE97-02FA48E32C39}"/>
              </a:ext>
            </a:extLst>
          </p:cNvPr>
          <p:cNvSpPr txBox="1"/>
          <p:nvPr/>
        </p:nvSpPr>
        <p:spPr>
          <a:xfrm>
            <a:off x="1569720" y="6719907"/>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grpSp>
        <p:nvGrpSpPr>
          <p:cNvPr id="12" name="Group 11">
            <a:extLst>
              <a:ext uri="{FF2B5EF4-FFF2-40B4-BE49-F238E27FC236}">
                <a16:creationId xmlns:a16="http://schemas.microsoft.com/office/drawing/2014/main" id="{7DF88B59-5B50-47F1-B5C1-9F333CB85E49}"/>
              </a:ext>
            </a:extLst>
          </p:cNvPr>
          <p:cNvGrpSpPr/>
          <p:nvPr/>
        </p:nvGrpSpPr>
        <p:grpSpPr>
          <a:xfrm>
            <a:off x="13183713" y="2244799"/>
            <a:ext cx="3764797" cy="3398267"/>
            <a:chOff x="2454753" y="2244799"/>
            <a:chExt cx="3764797" cy="3398267"/>
          </a:xfrm>
        </p:grpSpPr>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4">
              <a:extLst>
                <a:ext uri="{28A0092B-C50C-407E-A947-70E740481C1C}">
                  <a14:useLocalDpi xmlns:a14="http://schemas.microsoft.com/office/drawing/2010/main" val="0"/>
                </a:ext>
              </a:extLst>
            </a:blip>
            <a:srcRect l="20589" t="9434" r="24770" b="10361"/>
            <a:stretch/>
          </p:blipFill>
          <p:spPr>
            <a:xfrm>
              <a:off x="5318936" y="3030814"/>
              <a:ext cx="900614" cy="1747650"/>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5">
              <a:extLst>
                <a:ext uri="{28A0092B-C50C-407E-A947-70E740481C1C}">
                  <a14:useLocalDpi xmlns:a14="http://schemas.microsoft.com/office/drawing/2010/main" val="0"/>
                </a:ext>
              </a:extLst>
            </a:blip>
            <a:srcRect l="31435" t="15516" r="36727" b="10696"/>
            <a:stretch/>
          </p:blipFill>
          <p:spPr>
            <a:xfrm rot="3924142">
              <a:off x="4580720" y="4266615"/>
              <a:ext cx="962898" cy="1737876"/>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6">
              <a:extLst>
                <a:ext uri="{28A0092B-C50C-407E-A947-70E740481C1C}">
                  <a14:useLocalDpi xmlns:a14="http://schemas.microsoft.com/office/drawing/2010/main" val="0"/>
                </a:ext>
              </a:extLst>
            </a:blip>
            <a:srcRect l="26829" t="8104" r="32746" b="3870"/>
            <a:stretch/>
          </p:blipFill>
          <p:spPr>
            <a:xfrm rot="14649160">
              <a:off x="3150095" y="1857960"/>
              <a:ext cx="932913" cy="1741514"/>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7">
              <a:extLst>
                <a:ext uri="{28A0092B-C50C-407E-A947-70E740481C1C}">
                  <a14:useLocalDpi xmlns:a14="http://schemas.microsoft.com/office/drawing/2010/main" val="0"/>
                </a:ext>
              </a:extLst>
            </a:blip>
            <a:srcRect l="28061" t="273" r="32437" b="2689"/>
            <a:stretch/>
          </p:blipFill>
          <p:spPr>
            <a:xfrm rot="7762351">
              <a:off x="3155960" y="4296276"/>
              <a:ext cx="1022107" cy="1671474"/>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8">
              <a:extLst>
                <a:ext uri="{28A0092B-C50C-407E-A947-70E740481C1C}">
                  <a14:useLocalDpi xmlns:a14="http://schemas.microsoft.com/office/drawing/2010/main" val="0"/>
                </a:ext>
              </a:extLst>
            </a:blip>
            <a:srcRect l="29908" t="1275" r="36380" b="5776"/>
            <a:stretch/>
          </p:blipFill>
          <p:spPr>
            <a:xfrm rot="11187284">
              <a:off x="2454753" y="3134111"/>
              <a:ext cx="984310" cy="1746337"/>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9">
              <a:extLst>
                <a:ext uri="{28A0092B-C50C-407E-A947-70E740481C1C}">
                  <a14:useLocalDpi xmlns:a14="http://schemas.microsoft.com/office/drawing/2010/main" val="0"/>
                </a:ext>
              </a:extLst>
            </a:blip>
            <a:srcRect l="24875" t="-3328" r="34040" b="-4327"/>
            <a:stretch/>
          </p:blipFill>
          <p:spPr>
            <a:xfrm rot="17958000">
              <a:off x="4597200" y="1819537"/>
              <a:ext cx="881195" cy="1731720"/>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grpSp>
    </p:spTree>
    <p:extLst>
      <p:ext uri="{BB962C8B-B14F-4D97-AF65-F5344CB8AC3E}">
        <p14:creationId xmlns:p14="http://schemas.microsoft.com/office/powerpoint/2010/main" val="2951304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nvGraphicFramePr>
            <p:xfrm>
              <a:off x="9072761" y="1679533"/>
              <a:ext cx="2609086" cy="4856327"/>
            </p:xfrm>
            <a:graphic>
              <a:graphicData uri="http://schemas.microsoft.com/office/drawing/2017/model3d">
                <am3d:model3d r:embed="rId3">
                  <am3d:spPr>
                    <a:xfrm>
                      <a:off x="0" y="0"/>
                      <a:ext cx="2609086" cy="4856327"/>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28296" ay="-1261673" az="-64069"/>
                    <am3d:postTrans dx="0" dy="0" dz="0"/>
                  </am3d:trans>
                  <am3d:raster rName="Office3DRenderer" rVer="16.0.8326">
                    <am3d:blip r:embed="rId4"/>
                  </am3d:raster>
                  <am3d:objViewport viewportSz="5694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4"/>
              <a:stretch>
                <a:fillRect/>
              </a:stretch>
            </p:blipFill>
            <p:spPr>
              <a:xfrm>
                <a:off x="9072761" y="1679533"/>
                <a:ext cx="2609086" cy="4856327"/>
              </a:xfrm>
              <a:prstGeom prst="rect">
                <a:avLst/>
              </a:prstGeom>
            </p:spPr>
          </p:pic>
        </mc:Fallback>
      </mc:AlternateContent>
      <p:sp>
        <p:nvSpPr>
          <p:cNvPr id="3" name="TextBox 2">
            <a:extLst>
              <a:ext uri="{FF2B5EF4-FFF2-40B4-BE49-F238E27FC236}">
                <a16:creationId xmlns:a16="http://schemas.microsoft.com/office/drawing/2014/main" id="{4A3EA593-E695-4294-B4D3-CD510F7531E0}"/>
              </a:ext>
            </a:extLst>
          </p:cNvPr>
          <p:cNvSpPr txBox="1"/>
          <p:nvPr/>
        </p:nvSpPr>
        <p:spPr>
          <a:xfrm>
            <a:off x="13897664" y="1405408"/>
            <a:ext cx="1728159" cy="523220"/>
          </a:xfrm>
          <a:prstGeom prst="rect">
            <a:avLst/>
          </a:prstGeom>
          <a:noFill/>
        </p:spPr>
        <p:txBody>
          <a:bodyPr wrap="square" rtlCol="0">
            <a:spAutoFit/>
          </a:bodyPr>
          <a:lstStyle/>
          <a:p>
            <a:pPr algn="ctr"/>
            <a:r>
              <a:rPr lang="en-US" sz="1400" dirty="0">
                <a:latin typeface="Bell MT" panose="02020503060305020303" pitchFamily="18" charset="0"/>
              </a:rPr>
              <a:t>This </a:t>
            </a:r>
            <a:r>
              <a:rPr lang="en-US" sz="800" dirty="0">
                <a:latin typeface="Bell MT" panose="02020503060305020303" pitchFamily="18" charset="0"/>
              </a:rPr>
              <a:t>is</a:t>
            </a:r>
            <a:r>
              <a:rPr lang="en-US" sz="1400" dirty="0">
                <a:latin typeface="Bell MT" panose="02020503060305020303" pitchFamily="18" charset="0"/>
              </a:rPr>
              <a:t> achieved by Virtualization</a:t>
            </a:r>
            <a:endParaRPr lang="en-IN" sz="1400" dirty="0">
              <a:latin typeface="Bell MT" panose="02020503060305020303" pitchFamily="18" charset="0"/>
            </a:endParaRPr>
          </a:p>
        </p:txBody>
      </p:sp>
      <p:sp>
        <p:nvSpPr>
          <p:cNvPr id="5" name="TextBox 4">
            <a:extLst>
              <a:ext uri="{FF2B5EF4-FFF2-40B4-BE49-F238E27FC236}">
                <a16:creationId xmlns:a16="http://schemas.microsoft.com/office/drawing/2014/main" id="{3F9879B5-6560-4612-8894-4A540BBE888C}"/>
              </a:ext>
            </a:extLst>
          </p:cNvPr>
          <p:cNvSpPr txBox="1"/>
          <p:nvPr/>
        </p:nvSpPr>
        <p:spPr>
          <a:xfrm>
            <a:off x="3738622" y="7292051"/>
            <a:ext cx="1709283" cy="1923604"/>
          </a:xfrm>
          <a:prstGeom prst="rect">
            <a:avLst/>
          </a:prstGeom>
          <a:noFill/>
        </p:spPr>
        <p:txBody>
          <a:bodyPr wrap="square" rtlCol="0">
            <a:spAutoFit/>
          </a:bodyPr>
          <a:lstStyle/>
          <a:p>
            <a:pPr marL="457200" indent="-457200">
              <a:buFont typeface="Arial" panose="020B0604020202020204" pitchFamily="34" charset="0"/>
              <a:buChar char="•"/>
            </a:pPr>
            <a:r>
              <a:rPr lang="en-US" sz="700" dirty="0">
                <a:solidFill>
                  <a:srgbClr val="374151"/>
                </a:solidFill>
                <a:latin typeface="Söhne"/>
              </a:rPr>
              <a:t>V</a:t>
            </a:r>
            <a:r>
              <a:rPr lang="en-US" sz="700" b="0" i="0" dirty="0">
                <a:solidFill>
                  <a:srgbClr val="374151"/>
                </a:solidFill>
                <a:effectLst/>
                <a:latin typeface="Söhne"/>
              </a:rPr>
              <a:t>irtualization enables the creation of virtual machines (VMs), which are isolated and independent environments that mimic the functionality of a physical computer.</a:t>
            </a:r>
          </a:p>
          <a:p>
            <a:pPr marL="457200" indent="-457200">
              <a:buFont typeface="Arial" panose="020B0604020202020204" pitchFamily="34" charset="0"/>
              <a:buChar char="•"/>
            </a:pPr>
            <a:r>
              <a:rPr lang="en-US" sz="700" b="0" i="0" dirty="0">
                <a:solidFill>
                  <a:srgbClr val="374151"/>
                </a:solidFill>
                <a:effectLst/>
                <a:latin typeface="Söhne"/>
              </a:rPr>
              <a:t>Each virtual machine operates as if it were a self-contained system, running its own operating system and applications. </a:t>
            </a:r>
          </a:p>
          <a:p>
            <a:pPr marL="457200" indent="-457200">
              <a:buFont typeface="Arial" panose="020B0604020202020204" pitchFamily="34" charset="0"/>
              <a:buChar char="•"/>
            </a:pPr>
            <a:r>
              <a:rPr lang="en-US" sz="700" b="0" i="0" dirty="0">
                <a:solidFill>
                  <a:srgbClr val="374151"/>
                </a:solidFill>
                <a:effectLst/>
                <a:latin typeface="Söhne"/>
              </a:rPr>
              <a:t>Multiple virtual machines can coexist on a single physical server, allowing for more efficient use of hardware resources.</a:t>
            </a:r>
            <a:endParaRPr lang="en-IN" sz="700" dirty="0"/>
          </a:p>
        </p:txBody>
      </p:sp>
      <p:sp>
        <p:nvSpPr>
          <p:cNvPr id="4" name="TextBox 3">
            <a:extLst>
              <a:ext uri="{FF2B5EF4-FFF2-40B4-BE49-F238E27FC236}">
                <a16:creationId xmlns:a16="http://schemas.microsoft.com/office/drawing/2014/main" id="{AEAFB6AB-42FE-44F2-A0F3-F0FE16DE852C}"/>
              </a:ext>
            </a:extLst>
          </p:cNvPr>
          <p:cNvSpPr txBox="1"/>
          <p:nvPr/>
        </p:nvSpPr>
        <p:spPr>
          <a:xfrm>
            <a:off x="1145894" y="2106592"/>
            <a:ext cx="7430947" cy="3611302"/>
          </a:xfrm>
          <a:prstGeom prst="rect">
            <a:avLst/>
          </a:prstGeom>
          <a:noFill/>
        </p:spPr>
        <p:txBody>
          <a:bodyPr wrap="square" rtlCol="0">
            <a:spAutoFit/>
          </a:bodyPr>
          <a:lstStyle/>
          <a:p>
            <a:endParaRPr lang="en-IN" dirty="0"/>
          </a:p>
        </p:txBody>
      </p:sp>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36A034BB-85D8-4D8F-BE6C-71877F59BA72}"/>
                  </a:ext>
                </a:extLst>
              </p:cNvPr>
              <p:cNvGraphicFramePr>
                <a:graphicFrameLocks/>
              </p:cNvGraphicFramePr>
              <p:nvPr>
                <p:extLst>
                  <p:ext uri="{D42A27DB-BD31-4B8C-83A1-F6EECF244321}">
                    <p14:modId xmlns:p14="http://schemas.microsoft.com/office/powerpoint/2010/main" val="1995209673"/>
                  </p:ext>
                </p:extLst>
              </p:nvPr>
            </p:nvGraphicFramePr>
            <p:xfrm>
              <a:off x="3073021" y="3393661"/>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36A034BB-85D8-4D8F-BE6C-71877F59BA72}"/>
                  </a:ext>
                </a:extLst>
              </p:cNvPr>
              <p:cNvPicPr>
                <a:picLocks noGrp="1" noRot="1" noChangeAspect="1" noMove="1" noResize="1" noEditPoints="1" noAdjustHandles="1" noChangeArrowheads="1" noChangeShapeType="1" noCrop="1"/>
              </p:cNvPicPr>
              <p:nvPr/>
            </p:nvPicPr>
            <p:blipFill>
              <a:blip r:embed="rId6"/>
              <a:stretch>
                <a:fillRect/>
              </a:stretch>
            </p:blipFill>
            <p:spPr>
              <a:xfrm>
                <a:off x="3073021" y="3393661"/>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urface Studio">
                <a:extLst>
                  <a:ext uri="{FF2B5EF4-FFF2-40B4-BE49-F238E27FC236}">
                    <a16:creationId xmlns:a16="http://schemas.microsoft.com/office/drawing/2014/main" id="{05B4E7F6-47E4-408A-B293-89E51CF6D9A4}"/>
                  </a:ext>
                </a:extLst>
              </p:cNvPr>
              <p:cNvGraphicFramePr>
                <a:graphicFrameLocks/>
              </p:cNvGraphicFramePr>
              <p:nvPr>
                <p:extLst>
                  <p:ext uri="{D42A27DB-BD31-4B8C-83A1-F6EECF244321}">
                    <p14:modId xmlns:p14="http://schemas.microsoft.com/office/powerpoint/2010/main" val="426679950"/>
                  </p:ext>
                </p:extLst>
              </p:nvPr>
            </p:nvGraphicFramePr>
            <p:xfrm>
              <a:off x="973794" y="674515"/>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urface Studio">
                <a:extLst>
                  <a:ext uri="{FF2B5EF4-FFF2-40B4-BE49-F238E27FC236}">
                    <a16:creationId xmlns:a16="http://schemas.microsoft.com/office/drawing/2014/main" id="{05B4E7F6-47E4-408A-B293-89E51CF6D9A4}"/>
                  </a:ext>
                </a:extLst>
              </p:cNvPr>
              <p:cNvPicPr>
                <a:picLocks noGrp="1" noRot="1" noChangeAspect="1" noMove="1" noResize="1" noEditPoints="1" noAdjustHandles="1" noChangeArrowheads="1" noChangeShapeType="1" noCrop="1"/>
              </p:cNvPicPr>
              <p:nvPr/>
            </p:nvPicPr>
            <p:blipFill>
              <a:blip r:embed="rId6"/>
              <a:stretch>
                <a:fillRect/>
              </a:stretch>
            </p:blipFill>
            <p:spPr>
              <a:xfrm>
                <a:off x="973794" y="674515"/>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Surface Studio">
                <a:extLst>
                  <a:ext uri="{FF2B5EF4-FFF2-40B4-BE49-F238E27FC236}">
                    <a16:creationId xmlns:a16="http://schemas.microsoft.com/office/drawing/2014/main" id="{3ABF5B70-298C-49D0-B560-8A8892BFA064}"/>
                  </a:ext>
                </a:extLst>
              </p:cNvPr>
              <p:cNvGraphicFramePr>
                <a:graphicFrameLocks/>
              </p:cNvGraphicFramePr>
              <p:nvPr>
                <p:extLst>
                  <p:ext uri="{D42A27DB-BD31-4B8C-83A1-F6EECF244321}">
                    <p14:modId xmlns:p14="http://schemas.microsoft.com/office/powerpoint/2010/main" val="2808191289"/>
                  </p:ext>
                </p:extLst>
              </p:nvPr>
            </p:nvGraphicFramePr>
            <p:xfrm>
              <a:off x="967598" y="4340651"/>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urface Studio">
                <a:extLst>
                  <a:ext uri="{FF2B5EF4-FFF2-40B4-BE49-F238E27FC236}">
                    <a16:creationId xmlns:a16="http://schemas.microsoft.com/office/drawing/2014/main" id="{3ABF5B70-298C-49D0-B560-8A8892BFA064}"/>
                  </a:ext>
                </a:extLst>
              </p:cNvPr>
              <p:cNvPicPr>
                <a:picLocks noGrp="1" noRot="1" noChangeAspect="1" noMove="1" noResize="1" noEditPoints="1" noAdjustHandles="1" noChangeArrowheads="1" noChangeShapeType="1" noCrop="1"/>
              </p:cNvPicPr>
              <p:nvPr/>
            </p:nvPicPr>
            <p:blipFill>
              <a:blip r:embed="rId6"/>
              <a:stretch>
                <a:fillRect/>
              </a:stretch>
            </p:blipFill>
            <p:spPr>
              <a:xfrm>
                <a:off x="967598" y="4340651"/>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167BBEB9-516B-480C-8046-36D4A320D2A7}"/>
                  </a:ext>
                </a:extLst>
              </p:cNvPr>
              <p:cNvGraphicFramePr>
                <a:graphicFrameLocks/>
              </p:cNvGraphicFramePr>
              <p:nvPr>
                <p:extLst>
                  <p:ext uri="{D42A27DB-BD31-4B8C-83A1-F6EECF244321}">
                    <p14:modId xmlns:p14="http://schemas.microsoft.com/office/powerpoint/2010/main" val="1632096687"/>
                  </p:ext>
                </p:extLst>
              </p:nvPr>
            </p:nvGraphicFramePr>
            <p:xfrm>
              <a:off x="970696" y="2382600"/>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167BBEB9-516B-480C-8046-36D4A320D2A7}"/>
                  </a:ext>
                </a:extLst>
              </p:cNvPr>
              <p:cNvPicPr>
                <a:picLocks noGrp="1" noRot="1" noChangeAspect="1" noMove="1" noResize="1" noEditPoints="1" noAdjustHandles="1" noChangeArrowheads="1" noChangeShapeType="1" noCrop="1"/>
              </p:cNvPicPr>
              <p:nvPr/>
            </p:nvPicPr>
            <p:blipFill>
              <a:blip r:embed="rId6"/>
              <a:stretch>
                <a:fillRect/>
              </a:stretch>
            </p:blipFill>
            <p:spPr>
              <a:xfrm>
                <a:off x="970696" y="238260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urface Studio">
                <a:extLst>
                  <a:ext uri="{FF2B5EF4-FFF2-40B4-BE49-F238E27FC236}">
                    <a16:creationId xmlns:a16="http://schemas.microsoft.com/office/drawing/2014/main" id="{0888F45E-0C62-4939-910D-D846CFE479C1}"/>
                  </a:ext>
                </a:extLst>
              </p:cNvPr>
              <p:cNvGraphicFramePr>
                <a:graphicFrameLocks/>
              </p:cNvGraphicFramePr>
              <p:nvPr>
                <p:extLst>
                  <p:ext uri="{D42A27DB-BD31-4B8C-83A1-F6EECF244321}">
                    <p14:modId xmlns:p14="http://schemas.microsoft.com/office/powerpoint/2010/main" val="1180913323"/>
                  </p:ext>
                </p:extLst>
              </p:nvPr>
            </p:nvGraphicFramePr>
            <p:xfrm>
              <a:off x="3055077" y="1412636"/>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urface Studio">
                <a:extLst>
                  <a:ext uri="{FF2B5EF4-FFF2-40B4-BE49-F238E27FC236}">
                    <a16:creationId xmlns:a16="http://schemas.microsoft.com/office/drawing/2014/main" id="{0888F45E-0C62-4939-910D-D846CFE479C1}"/>
                  </a:ext>
                </a:extLst>
              </p:cNvPr>
              <p:cNvPicPr>
                <a:picLocks noGrp="1" noRot="1" noChangeAspect="1" noMove="1" noResize="1" noEditPoints="1" noAdjustHandles="1" noChangeArrowheads="1" noChangeShapeType="1" noCrop="1"/>
              </p:cNvPicPr>
              <p:nvPr/>
            </p:nvPicPr>
            <p:blipFill>
              <a:blip r:embed="rId6"/>
              <a:stretch>
                <a:fillRect/>
              </a:stretch>
            </p:blipFill>
            <p:spPr>
              <a:xfrm>
                <a:off x="3055077" y="1412636"/>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Straight arrow">
                <a:extLst>
                  <a:ext uri="{FF2B5EF4-FFF2-40B4-BE49-F238E27FC236}">
                    <a16:creationId xmlns:a16="http://schemas.microsoft.com/office/drawing/2014/main" id="{4EB26EC8-4FC2-483B-B0AA-C6BCE25B6512}"/>
                  </a:ext>
                </a:extLst>
              </p:cNvPr>
              <p:cNvGraphicFramePr>
                <a:graphicFrameLocks noChangeAspect="1"/>
              </p:cNvGraphicFramePr>
              <p:nvPr>
                <p:extLst>
                  <p:ext uri="{D42A27DB-BD31-4B8C-83A1-F6EECF244321}">
                    <p14:modId xmlns:p14="http://schemas.microsoft.com/office/powerpoint/2010/main" val="1368253065"/>
                  </p:ext>
                </p:extLst>
              </p:nvPr>
            </p:nvGraphicFramePr>
            <p:xfrm>
              <a:off x="4871638" y="2265721"/>
              <a:ext cx="4046710" cy="1357035"/>
            </p:xfrm>
            <a:graphic>
              <a:graphicData uri="http://schemas.microsoft.com/office/drawing/2017/model3d">
                <am3d:model3d r:embed="rId7">
                  <am3d:spPr>
                    <a:xfrm>
                      <a:off x="0" y="0"/>
                      <a:ext cx="4046710" cy="135703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949588" ay="-711129" az="-199928"/>
                    <am3d:postTrans dx="0" dy="0" dz="0"/>
                  </am3d:trans>
                  <am3d:raster rName="Office3DRenderer" rVer="16.0.8326">
                    <am3d:blip r:embed="rId8"/>
                  </am3d:raster>
                  <am3d:objViewport viewportSz="4199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Straight arrow">
                <a:extLst>
                  <a:ext uri="{FF2B5EF4-FFF2-40B4-BE49-F238E27FC236}">
                    <a16:creationId xmlns:a16="http://schemas.microsoft.com/office/drawing/2014/main" id="{4EB26EC8-4FC2-483B-B0AA-C6BCE25B6512}"/>
                  </a:ext>
                </a:extLst>
              </p:cNvPr>
              <p:cNvPicPr>
                <a:picLocks noGrp="1" noRot="1" noChangeAspect="1" noMove="1" noResize="1" noEditPoints="1" noAdjustHandles="1" noChangeArrowheads="1" noChangeShapeType="1" noCrop="1"/>
              </p:cNvPicPr>
              <p:nvPr/>
            </p:nvPicPr>
            <p:blipFill>
              <a:blip r:embed="rId8"/>
              <a:stretch>
                <a:fillRect/>
              </a:stretch>
            </p:blipFill>
            <p:spPr>
              <a:xfrm>
                <a:off x="4871638" y="2265721"/>
                <a:ext cx="4046710" cy="13570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traight arrow">
                <a:extLst>
                  <a:ext uri="{FF2B5EF4-FFF2-40B4-BE49-F238E27FC236}">
                    <a16:creationId xmlns:a16="http://schemas.microsoft.com/office/drawing/2014/main" id="{6F5075F3-4D56-40AE-8ADE-2D2F39FABB13}"/>
                  </a:ext>
                </a:extLst>
              </p:cNvPr>
              <p:cNvGraphicFramePr>
                <a:graphicFrameLocks noChangeAspect="1"/>
              </p:cNvGraphicFramePr>
              <p:nvPr>
                <p:extLst>
                  <p:ext uri="{D42A27DB-BD31-4B8C-83A1-F6EECF244321}">
                    <p14:modId xmlns:p14="http://schemas.microsoft.com/office/powerpoint/2010/main" val="4257887173"/>
                  </p:ext>
                </p:extLst>
              </p:nvPr>
            </p:nvGraphicFramePr>
            <p:xfrm>
              <a:off x="4669122" y="4337931"/>
              <a:ext cx="4063525" cy="1380642"/>
            </p:xfrm>
            <a:graphic>
              <a:graphicData uri="http://schemas.microsoft.com/office/drawing/2017/model3d">
                <am3d:model3d r:embed="rId7">
                  <am3d:spPr>
                    <a:xfrm>
                      <a:off x="0" y="0"/>
                      <a:ext cx="4063525" cy="1380642"/>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892857" ay="-1246690" az="323119"/>
                    <am3d:postTrans dx="0" dy="0" dz="0"/>
                  </am3d:trans>
                  <am3d:raster rName="Office3DRenderer" rVer="16.0.8326">
                    <am3d:blip r:embed="rId9"/>
                  </am3d:raster>
                  <am3d:objViewport viewportSz="41990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traight arrow">
                <a:extLst>
                  <a:ext uri="{FF2B5EF4-FFF2-40B4-BE49-F238E27FC236}">
                    <a16:creationId xmlns:a16="http://schemas.microsoft.com/office/drawing/2014/main" id="{6F5075F3-4D56-40AE-8ADE-2D2F39FABB13}"/>
                  </a:ext>
                </a:extLst>
              </p:cNvPr>
              <p:cNvPicPr>
                <a:picLocks noGrp="1" noRot="1" noChangeAspect="1" noMove="1" noResize="1" noEditPoints="1" noAdjustHandles="1" noChangeArrowheads="1" noChangeShapeType="1" noCrop="1"/>
              </p:cNvPicPr>
              <p:nvPr/>
            </p:nvPicPr>
            <p:blipFill>
              <a:blip r:embed="rId9"/>
              <a:stretch>
                <a:fillRect/>
              </a:stretch>
            </p:blipFill>
            <p:spPr>
              <a:xfrm>
                <a:off x="4669122" y="4337931"/>
                <a:ext cx="4063525" cy="13806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Dark Gray Question mark">
                <a:extLst>
                  <a:ext uri="{FF2B5EF4-FFF2-40B4-BE49-F238E27FC236}">
                    <a16:creationId xmlns:a16="http://schemas.microsoft.com/office/drawing/2014/main" id="{6F08CF86-A23E-4914-A076-467BC3FF877C}"/>
                  </a:ext>
                </a:extLst>
              </p:cNvPr>
              <p:cNvGraphicFramePr>
                <a:graphicFrameLocks noChangeAspect="1"/>
              </p:cNvGraphicFramePr>
              <p:nvPr>
                <p:extLst>
                  <p:ext uri="{D42A27DB-BD31-4B8C-83A1-F6EECF244321}">
                    <p14:modId xmlns:p14="http://schemas.microsoft.com/office/powerpoint/2010/main" val="146519272"/>
                  </p:ext>
                </p:extLst>
              </p:nvPr>
            </p:nvGraphicFramePr>
            <p:xfrm>
              <a:off x="5648530" y="1731823"/>
              <a:ext cx="2690813" cy="4360840"/>
            </p:xfrm>
            <a:graphic>
              <a:graphicData uri="http://schemas.microsoft.com/office/drawing/2017/model3d">
                <am3d:model3d r:embed="rId10">
                  <am3d:spPr>
                    <a:xfrm>
                      <a:off x="0" y="0"/>
                      <a:ext cx="2690813" cy="4360840"/>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11"/>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ark Gray Question mark">
                <a:extLst>
                  <a:ext uri="{FF2B5EF4-FFF2-40B4-BE49-F238E27FC236}">
                    <a16:creationId xmlns:a16="http://schemas.microsoft.com/office/drawing/2014/main" id="{6F08CF86-A23E-4914-A076-467BC3FF877C}"/>
                  </a:ext>
                </a:extLst>
              </p:cNvPr>
              <p:cNvPicPr>
                <a:picLocks noGrp="1" noRot="1" noChangeAspect="1" noMove="1" noResize="1" noEditPoints="1" noAdjustHandles="1" noChangeArrowheads="1" noChangeShapeType="1" noCrop="1"/>
              </p:cNvPicPr>
              <p:nvPr/>
            </p:nvPicPr>
            <p:blipFill>
              <a:blip r:embed="rId11"/>
              <a:stretch>
                <a:fillRect/>
              </a:stretch>
            </p:blipFill>
            <p:spPr>
              <a:xfrm>
                <a:off x="5648530" y="1731823"/>
                <a:ext cx="2690813" cy="43608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Gears">
                <a:extLst>
                  <a:ext uri="{FF2B5EF4-FFF2-40B4-BE49-F238E27FC236}">
                    <a16:creationId xmlns:a16="http://schemas.microsoft.com/office/drawing/2014/main" id="{B4259E24-B45D-4453-8374-C9DEDAEF8059}"/>
                  </a:ext>
                </a:extLst>
              </p:cNvPr>
              <p:cNvGraphicFramePr>
                <a:graphicFrameLocks noChangeAspect="1"/>
              </p:cNvGraphicFramePr>
              <p:nvPr>
                <p:extLst>
                  <p:ext uri="{D42A27DB-BD31-4B8C-83A1-F6EECF244321}">
                    <p14:modId xmlns:p14="http://schemas.microsoft.com/office/powerpoint/2010/main" val="1175749122"/>
                  </p:ext>
                </p:extLst>
              </p:nvPr>
            </p:nvGraphicFramePr>
            <p:xfrm>
              <a:off x="12337344" y="3959375"/>
              <a:ext cx="970236" cy="946833"/>
            </p:xfrm>
            <a:graphic>
              <a:graphicData uri="http://schemas.microsoft.com/office/drawing/2017/model3d">
                <am3d:model3d r:embed="rId12">
                  <am3d:spPr>
                    <a:xfrm>
                      <a:off x="0" y="0"/>
                      <a:ext cx="970236" cy="946833"/>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109803" ay="-1314156" az="-260495"/>
                    <am3d:postTrans dx="0" dy="0" dz="0"/>
                  </am3d:trans>
                  <am3d:raster rName="Office3DRenderer" rVer="16.0.8326">
                    <am3d:blip r:embed="rId13"/>
                  </am3d:raster>
                  <am3d:objViewport viewportSz="13507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ears">
                <a:extLst>
                  <a:ext uri="{FF2B5EF4-FFF2-40B4-BE49-F238E27FC236}">
                    <a16:creationId xmlns:a16="http://schemas.microsoft.com/office/drawing/2014/main" id="{B4259E24-B45D-4453-8374-C9DEDAEF8059}"/>
                  </a:ext>
                </a:extLst>
              </p:cNvPr>
              <p:cNvPicPr>
                <a:picLocks noGrp="1" noRot="1" noChangeAspect="1" noMove="1" noResize="1" noEditPoints="1" noAdjustHandles="1" noChangeArrowheads="1" noChangeShapeType="1" noCrop="1"/>
              </p:cNvPicPr>
              <p:nvPr/>
            </p:nvPicPr>
            <p:blipFill>
              <a:blip r:embed="rId13"/>
              <a:stretch>
                <a:fillRect/>
              </a:stretch>
            </p:blipFill>
            <p:spPr>
              <a:xfrm>
                <a:off x="12337344" y="3959375"/>
                <a:ext cx="970236" cy="946833"/>
              </a:xfrm>
              <a:prstGeom prst="rect">
                <a:avLst/>
              </a:prstGeom>
            </p:spPr>
          </p:pic>
        </mc:Fallback>
      </mc:AlternateContent>
    </p:spTree>
    <p:extLst>
      <p:ext uri="{BB962C8B-B14F-4D97-AF65-F5344CB8AC3E}">
        <p14:creationId xmlns:p14="http://schemas.microsoft.com/office/powerpoint/2010/main" val="185619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nvGraphicFramePr>
            <p:xfrm>
              <a:off x="9072761" y="1679533"/>
              <a:ext cx="2609086" cy="4856327"/>
            </p:xfrm>
            <a:graphic>
              <a:graphicData uri="http://schemas.microsoft.com/office/drawing/2017/model3d">
                <am3d:model3d r:embed="rId3">
                  <am3d:spPr>
                    <a:xfrm>
                      <a:off x="0" y="0"/>
                      <a:ext cx="2609086" cy="4856327"/>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28296" ay="-1261673" az="-64069"/>
                    <am3d:postTrans dx="0" dy="0" dz="0"/>
                  </am3d:trans>
                  <am3d:raster rName="Office3DRenderer" rVer="16.0.8326">
                    <am3d:blip r:embed="rId4"/>
                  </am3d:raster>
                  <am3d:objViewport viewportSz="5694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4"/>
              <a:stretch>
                <a:fillRect/>
              </a:stretch>
            </p:blipFill>
            <p:spPr>
              <a:xfrm>
                <a:off x="9072761" y="1679533"/>
                <a:ext cx="2609086" cy="4856327"/>
              </a:xfrm>
              <a:prstGeom prst="rect">
                <a:avLst/>
              </a:prstGeom>
            </p:spPr>
          </p:pic>
        </mc:Fallback>
      </mc:AlternateContent>
      <p:sp>
        <p:nvSpPr>
          <p:cNvPr id="4" name="TextBox 3">
            <a:extLst>
              <a:ext uri="{FF2B5EF4-FFF2-40B4-BE49-F238E27FC236}">
                <a16:creationId xmlns:a16="http://schemas.microsoft.com/office/drawing/2014/main" id="{AEAFB6AB-42FE-44F2-A0F3-F0FE16DE852C}"/>
              </a:ext>
            </a:extLst>
          </p:cNvPr>
          <p:cNvSpPr txBox="1"/>
          <p:nvPr/>
        </p:nvSpPr>
        <p:spPr>
          <a:xfrm>
            <a:off x="5466485" y="4509761"/>
            <a:ext cx="3746964" cy="769441"/>
          </a:xfrm>
          <a:prstGeom prst="rect">
            <a:avLst/>
          </a:prstGeom>
          <a:noFill/>
        </p:spPr>
        <p:txBody>
          <a:bodyPr wrap="square" rtlCol="0">
            <a:spAutoFit/>
          </a:bodyPr>
          <a:lstStyle/>
          <a:p>
            <a:r>
              <a:rPr lang="en-US" sz="4400" dirty="0">
                <a:latin typeface="Bell MT" panose="02020503060305020303" pitchFamily="18" charset="0"/>
              </a:rPr>
              <a:t>HYPERVISOR</a:t>
            </a:r>
            <a:endParaRPr lang="en-IN" sz="4400"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36A034BB-85D8-4D8F-BE6C-71877F59BA72}"/>
                  </a:ext>
                </a:extLst>
              </p:cNvPr>
              <p:cNvGraphicFramePr>
                <a:graphicFrameLocks/>
              </p:cNvGraphicFramePr>
              <p:nvPr/>
            </p:nvGraphicFramePr>
            <p:xfrm>
              <a:off x="3073021" y="3393661"/>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36A034BB-85D8-4D8F-BE6C-71877F59BA72}"/>
                  </a:ext>
                </a:extLst>
              </p:cNvPr>
              <p:cNvPicPr>
                <a:picLocks noGrp="1" noRot="1" noChangeAspect="1" noMove="1" noResize="1" noEditPoints="1" noAdjustHandles="1" noChangeArrowheads="1" noChangeShapeType="1" noCrop="1"/>
              </p:cNvPicPr>
              <p:nvPr/>
            </p:nvPicPr>
            <p:blipFill>
              <a:blip r:embed="rId6"/>
              <a:stretch>
                <a:fillRect/>
              </a:stretch>
            </p:blipFill>
            <p:spPr>
              <a:xfrm>
                <a:off x="3073021" y="3393661"/>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urface Studio">
                <a:extLst>
                  <a:ext uri="{FF2B5EF4-FFF2-40B4-BE49-F238E27FC236}">
                    <a16:creationId xmlns:a16="http://schemas.microsoft.com/office/drawing/2014/main" id="{05B4E7F6-47E4-408A-B293-89E51CF6D9A4}"/>
                  </a:ext>
                </a:extLst>
              </p:cNvPr>
              <p:cNvGraphicFramePr>
                <a:graphicFrameLocks/>
              </p:cNvGraphicFramePr>
              <p:nvPr/>
            </p:nvGraphicFramePr>
            <p:xfrm>
              <a:off x="973794" y="674515"/>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urface Studio">
                <a:extLst>
                  <a:ext uri="{FF2B5EF4-FFF2-40B4-BE49-F238E27FC236}">
                    <a16:creationId xmlns:a16="http://schemas.microsoft.com/office/drawing/2014/main" id="{05B4E7F6-47E4-408A-B293-89E51CF6D9A4}"/>
                  </a:ext>
                </a:extLst>
              </p:cNvPr>
              <p:cNvPicPr>
                <a:picLocks noGrp="1" noRot="1" noChangeAspect="1" noMove="1" noResize="1" noEditPoints="1" noAdjustHandles="1" noChangeArrowheads="1" noChangeShapeType="1" noCrop="1"/>
              </p:cNvPicPr>
              <p:nvPr/>
            </p:nvPicPr>
            <p:blipFill>
              <a:blip r:embed="rId6"/>
              <a:stretch>
                <a:fillRect/>
              </a:stretch>
            </p:blipFill>
            <p:spPr>
              <a:xfrm>
                <a:off x="973794" y="674515"/>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Surface Studio">
                <a:extLst>
                  <a:ext uri="{FF2B5EF4-FFF2-40B4-BE49-F238E27FC236}">
                    <a16:creationId xmlns:a16="http://schemas.microsoft.com/office/drawing/2014/main" id="{3ABF5B70-298C-49D0-B560-8A8892BFA064}"/>
                  </a:ext>
                </a:extLst>
              </p:cNvPr>
              <p:cNvGraphicFramePr>
                <a:graphicFrameLocks/>
              </p:cNvGraphicFramePr>
              <p:nvPr/>
            </p:nvGraphicFramePr>
            <p:xfrm>
              <a:off x="967598" y="4340651"/>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urface Studio">
                <a:extLst>
                  <a:ext uri="{FF2B5EF4-FFF2-40B4-BE49-F238E27FC236}">
                    <a16:creationId xmlns:a16="http://schemas.microsoft.com/office/drawing/2014/main" id="{3ABF5B70-298C-49D0-B560-8A8892BFA064}"/>
                  </a:ext>
                </a:extLst>
              </p:cNvPr>
              <p:cNvPicPr>
                <a:picLocks noGrp="1" noRot="1" noChangeAspect="1" noMove="1" noResize="1" noEditPoints="1" noAdjustHandles="1" noChangeArrowheads="1" noChangeShapeType="1" noCrop="1"/>
              </p:cNvPicPr>
              <p:nvPr/>
            </p:nvPicPr>
            <p:blipFill>
              <a:blip r:embed="rId6"/>
              <a:stretch>
                <a:fillRect/>
              </a:stretch>
            </p:blipFill>
            <p:spPr>
              <a:xfrm>
                <a:off x="967598" y="4340651"/>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167BBEB9-516B-480C-8046-36D4A320D2A7}"/>
                  </a:ext>
                </a:extLst>
              </p:cNvPr>
              <p:cNvGraphicFramePr>
                <a:graphicFrameLocks/>
              </p:cNvGraphicFramePr>
              <p:nvPr/>
            </p:nvGraphicFramePr>
            <p:xfrm>
              <a:off x="970696" y="2382600"/>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167BBEB9-516B-480C-8046-36D4A320D2A7}"/>
                  </a:ext>
                </a:extLst>
              </p:cNvPr>
              <p:cNvPicPr>
                <a:picLocks noGrp="1" noRot="1" noChangeAspect="1" noMove="1" noResize="1" noEditPoints="1" noAdjustHandles="1" noChangeArrowheads="1" noChangeShapeType="1" noCrop="1"/>
              </p:cNvPicPr>
              <p:nvPr/>
            </p:nvPicPr>
            <p:blipFill>
              <a:blip r:embed="rId6"/>
              <a:stretch>
                <a:fillRect/>
              </a:stretch>
            </p:blipFill>
            <p:spPr>
              <a:xfrm>
                <a:off x="970696" y="238260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urface Studio">
                <a:extLst>
                  <a:ext uri="{FF2B5EF4-FFF2-40B4-BE49-F238E27FC236}">
                    <a16:creationId xmlns:a16="http://schemas.microsoft.com/office/drawing/2014/main" id="{0888F45E-0C62-4939-910D-D846CFE479C1}"/>
                  </a:ext>
                </a:extLst>
              </p:cNvPr>
              <p:cNvGraphicFramePr>
                <a:graphicFrameLocks/>
              </p:cNvGraphicFramePr>
              <p:nvPr/>
            </p:nvGraphicFramePr>
            <p:xfrm>
              <a:off x="3055077" y="1412636"/>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urface Studio">
                <a:extLst>
                  <a:ext uri="{FF2B5EF4-FFF2-40B4-BE49-F238E27FC236}">
                    <a16:creationId xmlns:a16="http://schemas.microsoft.com/office/drawing/2014/main" id="{0888F45E-0C62-4939-910D-D846CFE479C1}"/>
                  </a:ext>
                </a:extLst>
              </p:cNvPr>
              <p:cNvPicPr>
                <a:picLocks noGrp="1" noRot="1" noChangeAspect="1" noMove="1" noResize="1" noEditPoints="1" noAdjustHandles="1" noChangeArrowheads="1" noChangeShapeType="1" noCrop="1"/>
              </p:cNvPicPr>
              <p:nvPr/>
            </p:nvPicPr>
            <p:blipFill>
              <a:blip r:embed="rId6"/>
              <a:stretch>
                <a:fillRect/>
              </a:stretch>
            </p:blipFill>
            <p:spPr>
              <a:xfrm>
                <a:off x="3055077" y="1412636"/>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Straight arrow">
                <a:extLst>
                  <a:ext uri="{FF2B5EF4-FFF2-40B4-BE49-F238E27FC236}">
                    <a16:creationId xmlns:a16="http://schemas.microsoft.com/office/drawing/2014/main" id="{4EB26EC8-4FC2-483B-B0AA-C6BCE25B6512}"/>
                  </a:ext>
                </a:extLst>
              </p:cNvPr>
              <p:cNvGraphicFramePr>
                <a:graphicFrameLocks noChangeAspect="1"/>
              </p:cNvGraphicFramePr>
              <p:nvPr>
                <p:extLst>
                  <p:ext uri="{D42A27DB-BD31-4B8C-83A1-F6EECF244321}">
                    <p14:modId xmlns:p14="http://schemas.microsoft.com/office/powerpoint/2010/main" val="2763335130"/>
                  </p:ext>
                </p:extLst>
              </p:nvPr>
            </p:nvGraphicFramePr>
            <p:xfrm>
              <a:off x="5059105" y="1390689"/>
              <a:ext cx="3949141" cy="1258612"/>
            </p:xfrm>
            <a:graphic>
              <a:graphicData uri="http://schemas.microsoft.com/office/drawing/2017/model3d">
                <am3d:model3d r:embed="rId7">
                  <am3d:spPr>
                    <a:xfrm>
                      <a:off x="0" y="0"/>
                      <a:ext cx="3949141" cy="1258612"/>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552484" ay="-446753" az="72196"/>
                    <am3d:postTrans dx="0" dy="0" dz="0"/>
                  </am3d:trans>
                  <am3d:raster rName="Office3DRenderer" rVer="16.0.8326">
                    <am3d:blip r:embed="rId8"/>
                  </am3d:raster>
                  <am3d:objViewport viewportSz="41990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Straight arrow">
                <a:extLst>
                  <a:ext uri="{FF2B5EF4-FFF2-40B4-BE49-F238E27FC236}">
                    <a16:creationId xmlns:a16="http://schemas.microsoft.com/office/drawing/2014/main" id="{4EB26EC8-4FC2-483B-B0AA-C6BCE25B6512}"/>
                  </a:ext>
                </a:extLst>
              </p:cNvPr>
              <p:cNvPicPr>
                <a:picLocks noGrp="1" noRot="1" noChangeAspect="1" noMove="1" noResize="1" noEditPoints="1" noAdjustHandles="1" noChangeArrowheads="1" noChangeShapeType="1" noCrop="1"/>
              </p:cNvPicPr>
              <p:nvPr/>
            </p:nvPicPr>
            <p:blipFill>
              <a:blip r:embed="rId8"/>
              <a:stretch>
                <a:fillRect/>
              </a:stretch>
            </p:blipFill>
            <p:spPr>
              <a:xfrm>
                <a:off x="5059105" y="1390689"/>
                <a:ext cx="3949141" cy="125861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traight arrow">
                <a:extLst>
                  <a:ext uri="{FF2B5EF4-FFF2-40B4-BE49-F238E27FC236}">
                    <a16:creationId xmlns:a16="http://schemas.microsoft.com/office/drawing/2014/main" id="{6F5075F3-4D56-40AE-8ADE-2D2F39FABB13}"/>
                  </a:ext>
                </a:extLst>
              </p:cNvPr>
              <p:cNvGraphicFramePr>
                <a:graphicFrameLocks noChangeAspect="1"/>
              </p:cNvGraphicFramePr>
              <p:nvPr>
                <p:extLst>
                  <p:ext uri="{D42A27DB-BD31-4B8C-83A1-F6EECF244321}">
                    <p14:modId xmlns:p14="http://schemas.microsoft.com/office/powerpoint/2010/main" val="976844832"/>
                  </p:ext>
                </p:extLst>
              </p:nvPr>
            </p:nvGraphicFramePr>
            <p:xfrm>
              <a:off x="4824037" y="5180948"/>
              <a:ext cx="3989580" cy="1292915"/>
            </p:xfrm>
            <a:graphic>
              <a:graphicData uri="http://schemas.microsoft.com/office/drawing/2017/model3d">
                <am3d:model3d r:embed="rId7">
                  <am3d:spPr>
                    <a:xfrm>
                      <a:off x="0" y="0"/>
                      <a:ext cx="3989580" cy="129291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679268" ay="-654211" az="-130109"/>
                    <am3d:postTrans dx="0" dy="0" dz="0"/>
                  </am3d:trans>
                  <am3d:raster rName="Office3DRenderer" rVer="16.0.8326">
                    <am3d:blip r:embed="rId9"/>
                  </am3d:raster>
                  <am3d:objViewport viewportSz="41990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traight arrow">
                <a:extLst>
                  <a:ext uri="{FF2B5EF4-FFF2-40B4-BE49-F238E27FC236}">
                    <a16:creationId xmlns:a16="http://schemas.microsoft.com/office/drawing/2014/main" id="{6F5075F3-4D56-40AE-8ADE-2D2F39FABB13}"/>
                  </a:ext>
                </a:extLst>
              </p:cNvPr>
              <p:cNvPicPr>
                <a:picLocks noGrp="1" noRot="1" noChangeAspect="1" noMove="1" noResize="1" noEditPoints="1" noAdjustHandles="1" noChangeArrowheads="1" noChangeShapeType="1" noCrop="1"/>
              </p:cNvPicPr>
              <p:nvPr/>
            </p:nvPicPr>
            <p:blipFill>
              <a:blip r:embed="rId9"/>
              <a:stretch>
                <a:fillRect/>
              </a:stretch>
            </p:blipFill>
            <p:spPr>
              <a:xfrm>
                <a:off x="4824037" y="5180948"/>
                <a:ext cx="3989580" cy="12929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Dark Gray Question mark">
                <a:extLst>
                  <a:ext uri="{FF2B5EF4-FFF2-40B4-BE49-F238E27FC236}">
                    <a16:creationId xmlns:a16="http://schemas.microsoft.com/office/drawing/2014/main" id="{6F08CF86-A23E-4914-A076-467BC3FF877C}"/>
                  </a:ext>
                </a:extLst>
              </p:cNvPr>
              <p:cNvGraphicFramePr>
                <a:graphicFrameLocks noChangeAspect="1"/>
              </p:cNvGraphicFramePr>
              <p:nvPr>
                <p:extLst>
                  <p:ext uri="{D42A27DB-BD31-4B8C-83A1-F6EECF244321}">
                    <p14:modId xmlns:p14="http://schemas.microsoft.com/office/powerpoint/2010/main" val="3414435981"/>
                  </p:ext>
                </p:extLst>
              </p:nvPr>
            </p:nvGraphicFramePr>
            <p:xfrm>
              <a:off x="6704227" y="7193620"/>
              <a:ext cx="1092824" cy="1720011"/>
            </p:xfrm>
            <a:graphic>
              <a:graphicData uri="http://schemas.microsoft.com/office/drawing/2017/model3d">
                <am3d:model3d r:embed="rId10">
                  <am3d:spPr>
                    <a:xfrm>
                      <a:off x="0" y="0"/>
                      <a:ext cx="1092824" cy="1720011"/>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041556" ay="-538233" az="-549848"/>
                    <am3d:postTrans dx="0" dy="0" dz="0"/>
                  </am3d:trans>
                  <am3d:raster rName="Office3DRenderer" rVer="16.0.8326">
                    <am3d:blip r:embed="rId11"/>
                  </am3d:raster>
                  <am3d:objViewport viewportSz="2214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ark Gray Question mark">
                <a:extLst>
                  <a:ext uri="{FF2B5EF4-FFF2-40B4-BE49-F238E27FC236}">
                    <a16:creationId xmlns:a16="http://schemas.microsoft.com/office/drawing/2014/main" id="{6F08CF86-A23E-4914-A076-467BC3FF877C}"/>
                  </a:ext>
                </a:extLst>
              </p:cNvPr>
              <p:cNvPicPr>
                <a:picLocks noGrp="1" noRot="1" noChangeAspect="1" noMove="1" noResize="1" noEditPoints="1" noAdjustHandles="1" noChangeArrowheads="1" noChangeShapeType="1" noCrop="1"/>
              </p:cNvPicPr>
              <p:nvPr/>
            </p:nvPicPr>
            <p:blipFill>
              <a:blip r:embed="rId11"/>
              <a:stretch>
                <a:fillRect/>
              </a:stretch>
            </p:blipFill>
            <p:spPr>
              <a:xfrm>
                <a:off x="6704227" y="7193620"/>
                <a:ext cx="1092824" cy="17200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Gears">
                <a:extLst>
                  <a:ext uri="{FF2B5EF4-FFF2-40B4-BE49-F238E27FC236}">
                    <a16:creationId xmlns:a16="http://schemas.microsoft.com/office/drawing/2014/main" id="{DDE0D21A-D734-4C68-ABFB-D71340F6A40A}"/>
                  </a:ext>
                </a:extLst>
              </p:cNvPr>
              <p:cNvGraphicFramePr>
                <a:graphicFrameLocks noChangeAspect="1"/>
              </p:cNvGraphicFramePr>
              <p:nvPr>
                <p:extLst>
                  <p:ext uri="{D42A27DB-BD31-4B8C-83A1-F6EECF244321}">
                    <p14:modId xmlns:p14="http://schemas.microsoft.com/office/powerpoint/2010/main" val="191245553"/>
                  </p:ext>
                </p:extLst>
              </p:nvPr>
            </p:nvGraphicFramePr>
            <p:xfrm>
              <a:off x="6141242" y="2304812"/>
              <a:ext cx="2341271" cy="2303202"/>
            </p:xfrm>
            <a:graphic>
              <a:graphicData uri="http://schemas.microsoft.com/office/drawing/2017/model3d">
                <am3d:model3d r:embed="rId12">
                  <am3d:spPr>
                    <a:xfrm>
                      <a:off x="0" y="0"/>
                      <a:ext cx="2341271" cy="2303202"/>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13"/>
                  </am3d:raster>
                  <am3d:objViewport viewportSz="33691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Gears">
                <a:extLst>
                  <a:ext uri="{FF2B5EF4-FFF2-40B4-BE49-F238E27FC236}">
                    <a16:creationId xmlns:a16="http://schemas.microsoft.com/office/drawing/2014/main" id="{DDE0D21A-D734-4C68-ABFB-D71340F6A40A}"/>
                  </a:ext>
                </a:extLst>
              </p:cNvPr>
              <p:cNvPicPr>
                <a:picLocks noGrp="1" noRot="1" noChangeAspect="1" noMove="1" noResize="1" noEditPoints="1" noAdjustHandles="1" noChangeArrowheads="1" noChangeShapeType="1" noCrop="1"/>
              </p:cNvPicPr>
              <p:nvPr/>
            </p:nvPicPr>
            <p:blipFill>
              <a:blip r:embed="rId13"/>
              <a:stretch>
                <a:fillRect/>
              </a:stretch>
            </p:blipFill>
            <p:spPr>
              <a:xfrm>
                <a:off x="6141242" y="2304812"/>
                <a:ext cx="2341271" cy="2303202"/>
              </a:xfrm>
              <a:prstGeom prst="rect">
                <a:avLst/>
              </a:prstGeom>
            </p:spPr>
          </p:pic>
        </mc:Fallback>
      </mc:AlternateContent>
      <p:sp>
        <p:nvSpPr>
          <p:cNvPr id="20" name="TextBox 19">
            <a:extLst>
              <a:ext uri="{FF2B5EF4-FFF2-40B4-BE49-F238E27FC236}">
                <a16:creationId xmlns:a16="http://schemas.microsoft.com/office/drawing/2014/main" id="{4AA2C063-51B7-4A6A-8B5F-06A47CE6EDF5}"/>
              </a:ext>
            </a:extLst>
          </p:cNvPr>
          <p:cNvSpPr txBox="1"/>
          <p:nvPr/>
        </p:nvSpPr>
        <p:spPr>
          <a:xfrm>
            <a:off x="-3325275" y="2985799"/>
            <a:ext cx="1322855" cy="1785104"/>
          </a:xfrm>
          <a:prstGeom prst="rect">
            <a:avLst/>
          </a:prstGeom>
          <a:noFill/>
        </p:spPr>
        <p:txBody>
          <a:bodyPr wrap="square">
            <a:spAutoFit/>
          </a:bodyPr>
          <a:lstStyle/>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A hypervisor is like a special program that helps divide a big computer into smaller parts.</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It sits between the physical hardware and the virtual machines (VMs).</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The hypervisor's main job is to manage and allocate the hardware resources to each VM.</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It creates virtual hardware and presents it to each VM, allowing them to run their own operating system and applications.</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Each VM operates independently and securely, without interfering with other VMs.</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The hypervisor acts like a manager, ensuring that each VM can use the computer's resources without causing problems for the others.</a:t>
            </a:r>
          </a:p>
        </p:txBody>
      </p:sp>
    </p:spTree>
    <p:extLst>
      <p:ext uri="{BB962C8B-B14F-4D97-AF65-F5344CB8AC3E}">
        <p14:creationId xmlns:p14="http://schemas.microsoft.com/office/powerpoint/2010/main" val="334385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extLst>
                  <p:ext uri="{D42A27DB-BD31-4B8C-83A1-F6EECF244321}">
                    <p14:modId xmlns:p14="http://schemas.microsoft.com/office/powerpoint/2010/main" val="3999995844"/>
                  </p:ext>
                </p:extLst>
              </p:nvPr>
            </p:nvGraphicFramePr>
            <p:xfrm>
              <a:off x="-3179736" y="2712762"/>
              <a:ext cx="1431141" cy="2694888"/>
            </p:xfrm>
            <a:graphic>
              <a:graphicData uri="http://schemas.microsoft.com/office/drawing/2017/model3d">
                <am3d:model3d r:embed="rId3">
                  <am3d:spPr>
                    <a:xfrm>
                      <a:off x="0" y="0"/>
                      <a:ext cx="1431141" cy="269488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0477995" ay="2608500" az="-10596149"/>
                    <am3d:postTrans dx="0" dy="0" dz="0"/>
                  </am3d:trans>
                  <am3d:raster rName="Office3DRenderer" rVer="16.0.8326">
                    <am3d:blip r:embed="rId4"/>
                  </am3d:raster>
                  <am3d:objViewport viewportSz="27208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4"/>
              <a:stretch>
                <a:fillRect/>
              </a:stretch>
            </p:blipFill>
            <p:spPr>
              <a:xfrm>
                <a:off x="-3179736" y="2712762"/>
                <a:ext cx="1431141" cy="2694888"/>
              </a:xfrm>
              <a:prstGeom prst="rect">
                <a:avLst/>
              </a:prstGeom>
            </p:spPr>
          </p:pic>
        </mc:Fallback>
      </mc:AlternateContent>
      <p:sp>
        <p:nvSpPr>
          <p:cNvPr id="4" name="TextBox 3">
            <a:extLst>
              <a:ext uri="{FF2B5EF4-FFF2-40B4-BE49-F238E27FC236}">
                <a16:creationId xmlns:a16="http://schemas.microsoft.com/office/drawing/2014/main" id="{AEAFB6AB-42FE-44F2-A0F3-F0FE16DE852C}"/>
              </a:ext>
            </a:extLst>
          </p:cNvPr>
          <p:cNvSpPr txBox="1"/>
          <p:nvPr/>
        </p:nvSpPr>
        <p:spPr>
          <a:xfrm>
            <a:off x="825037" y="1443337"/>
            <a:ext cx="3746964" cy="769441"/>
          </a:xfrm>
          <a:prstGeom prst="rect">
            <a:avLst/>
          </a:prstGeom>
          <a:noFill/>
        </p:spPr>
        <p:txBody>
          <a:bodyPr wrap="square" rtlCol="0">
            <a:spAutoFit/>
          </a:bodyPr>
          <a:lstStyle/>
          <a:p>
            <a:r>
              <a:rPr lang="en-US" sz="4400" dirty="0">
                <a:latin typeface="Bell MT" panose="02020503060305020303" pitchFamily="18" charset="0"/>
              </a:rPr>
              <a:t>HYPERVISOR</a:t>
            </a:r>
            <a:endParaRPr lang="en-IN" sz="4400"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36A034BB-85D8-4D8F-BE6C-71877F59BA72}"/>
                  </a:ext>
                </a:extLst>
              </p:cNvPr>
              <p:cNvGraphicFramePr>
                <a:graphicFrameLocks/>
              </p:cNvGraphicFramePr>
              <p:nvPr>
                <p:extLst>
                  <p:ext uri="{D42A27DB-BD31-4B8C-83A1-F6EECF244321}">
                    <p14:modId xmlns:p14="http://schemas.microsoft.com/office/powerpoint/2010/main" val="4251099450"/>
                  </p:ext>
                </p:extLst>
              </p:nvPr>
            </p:nvGraphicFramePr>
            <p:xfrm>
              <a:off x="3127937" y="7658307"/>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9753114" ay="-1285774" az="393120"/>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36A034BB-85D8-4D8F-BE6C-71877F59BA72}"/>
                  </a:ext>
                </a:extLst>
              </p:cNvPr>
              <p:cNvPicPr>
                <a:picLocks noGrp="1" noRot="1" noChangeAspect="1" noMove="1" noResize="1" noEditPoints="1" noAdjustHandles="1" noChangeArrowheads="1" noChangeShapeType="1" noCrop="1"/>
              </p:cNvPicPr>
              <p:nvPr/>
            </p:nvPicPr>
            <p:blipFill>
              <a:blip r:embed="rId6"/>
              <a:stretch>
                <a:fillRect/>
              </a:stretch>
            </p:blipFill>
            <p:spPr>
              <a:xfrm>
                <a:off x="3127937" y="7658307"/>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urface Studio">
                <a:extLst>
                  <a:ext uri="{FF2B5EF4-FFF2-40B4-BE49-F238E27FC236}">
                    <a16:creationId xmlns:a16="http://schemas.microsoft.com/office/drawing/2014/main" id="{05B4E7F6-47E4-408A-B293-89E51CF6D9A4}"/>
                  </a:ext>
                </a:extLst>
              </p:cNvPr>
              <p:cNvGraphicFramePr>
                <a:graphicFrameLocks/>
              </p:cNvGraphicFramePr>
              <p:nvPr>
                <p:extLst>
                  <p:ext uri="{D42A27DB-BD31-4B8C-83A1-F6EECF244321}">
                    <p14:modId xmlns:p14="http://schemas.microsoft.com/office/powerpoint/2010/main" val="4123068667"/>
                  </p:ext>
                </p:extLst>
              </p:nvPr>
            </p:nvGraphicFramePr>
            <p:xfrm>
              <a:off x="1105712" y="6979920"/>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8321549" ay="-4667961" az="8360362"/>
                    <am3d:postTrans dx="1874574" dy="-185357"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urface Studio">
                <a:extLst>
                  <a:ext uri="{FF2B5EF4-FFF2-40B4-BE49-F238E27FC236}">
                    <a16:creationId xmlns:a16="http://schemas.microsoft.com/office/drawing/2014/main" id="{05B4E7F6-47E4-408A-B293-89E51CF6D9A4}"/>
                  </a:ext>
                </a:extLst>
              </p:cNvPr>
              <p:cNvPicPr>
                <a:picLocks noGrp="1" noRot="1" noChangeAspect="1" noMove="1" noResize="1" noEditPoints="1" noAdjustHandles="1" noChangeArrowheads="1" noChangeShapeType="1" noCrop="1"/>
              </p:cNvPicPr>
              <p:nvPr/>
            </p:nvPicPr>
            <p:blipFill>
              <a:blip r:embed="rId7"/>
              <a:stretch>
                <a:fillRect/>
              </a:stretch>
            </p:blipFill>
            <p:spPr>
              <a:xfrm>
                <a:off x="1105712" y="697992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Surface Studio">
                <a:extLst>
                  <a:ext uri="{FF2B5EF4-FFF2-40B4-BE49-F238E27FC236}">
                    <a16:creationId xmlns:a16="http://schemas.microsoft.com/office/drawing/2014/main" id="{3ABF5B70-298C-49D0-B560-8A8892BFA064}"/>
                  </a:ext>
                </a:extLst>
              </p:cNvPr>
              <p:cNvGraphicFramePr>
                <a:graphicFrameLocks/>
              </p:cNvGraphicFramePr>
              <p:nvPr/>
            </p:nvGraphicFramePr>
            <p:xfrm>
              <a:off x="1141218" y="7536388"/>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5812009" ay="-4439796" az="5828376"/>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urface Studio">
                <a:extLst>
                  <a:ext uri="{FF2B5EF4-FFF2-40B4-BE49-F238E27FC236}">
                    <a16:creationId xmlns:a16="http://schemas.microsoft.com/office/drawing/2014/main" id="{3ABF5B70-298C-49D0-B560-8A8892BFA064}"/>
                  </a:ext>
                </a:extLst>
              </p:cNvPr>
              <p:cNvPicPr>
                <a:picLocks noGrp="1" noRot="1" noChangeAspect="1" noMove="1" noResize="1" noEditPoints="1" noAdjustHandles="1" noChangeArrowheads="1" noChangeShapeType="1" noCrop="1"/>
              </p:cNvPicPr>
              <p:nvPr/>
            </p:nvPicPr>
            <p:blipFill>
              <a:blip r:embed="rId8"/>
              <a:stretch>
                <a:fillRect/>
              </a:stretch>
            </p:blipFill>
            <p:spPr>
              <a:xfrm>
                <a:off x="1141218" y="7536388"/>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167BBEB9-516B-480C-8046-36D4A320D2A7}"/>
                  </a:ext>
                </a:extLst>
              </p:cNvPr>
              <p:cNvGraphicFramePr>
                <a:graphicFrameLocks/>
              </p:cNvGraphicFramePr>
              <p:nvPr/>
            </p:nvGraphicFramePr>
            <p:xfrm>
              <a:off x="646605" y="7394438"/>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5514669" ay="-400850" az="6359569"/>
                    <am3d:postTrans dx="1874574" dy="-185357"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167BBEB9-516B-480C-8046-36D4A320D2A7}"/>
                  </a:ext>
                </a:extLst>
              </p:cNvPr>
              <p:cNvPicPr>
                <a:picLocks noGrp="1" noRot="1" noChangeAspect="1" noMove="1" noResize="1" noEditPoints="1" noAdjustHandles="1" noChangeArrowheads="1" noChangeShapeType="1" noCrop="1"/>
              </p:cNvPicPr>
              <p:nvPr/>
            </p:nvPicPr>
            <p:blipFill>
              <a:blip r:embed="rId9"/>
              <a:stretch>
                <a:fillRect/>
              </a:stretch>
            </p:blipFill>
            <p:spPr>
              <a:xfrm>
                <a:off x="646605" y="7394438"/>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urface Studio">
                <a:extLst>
                  <a:ext uri="{FF2B5EF4-FFF2-40B4-BE49-F238E27FC236}">
                    <a16:creationId xmlns:a16="http://schemas.microsoft.com/office/drawing/2014/main" id="{0888F45E-0C62-4939-910D-D846CFE479C1}"/>
                  </a:ext>
                </a:extLst>
              </p:cNvPr>
              <p:cNvGraphicFramePr>
                <a:graphicFrameLocks/>
              </p:cNvGraphicFramePr>
              <p:nvPr>
                <p:extLst>
                  <p:ext uri="{D42A27DB-BD31-4B8C-83A1-F6EECF244321}">
                    <p14:modId xmlns:p14="http://schemas.microsoft.com/office/powerpoint/2010/main" val="4234653535"/>
                  </p:ext>
                </p:extLst>
              </p:nvPr>
            </p:nvGraphicFramePr>
            <p:xfrm>
              <a:off x="2995612" y="7429160"/>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58"/>
                    <am3d:scale>
                      <am3d:sx n="1000000" d="1000000"/>
                      <am3d:sy n="1000000" d="1000000"/>
                      <am3d:sz n="1000000" d="1000000"/>
                    </am3d:scale>
                    <am3d:rot ax="-2710084" ay="-3548400" az="2448514"/>
                    <am3d:postTrans dx="1874574" dy="-185357"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urface Studio">
                <a:extLst>
                  <a:ext uri="{FF2B5EF4-FFF2-40B4-BE49-F238E27FC236}">
                    <a16:creationId xmlns:a16="http://schemas.microsoft.com/office/drawing/2014/main" id="{0888F45E-0C62-4939-910D-D846CFE479C1}"/>
                  </a:ext>
                </a:extLst>
              </p:cNvPr>
              <p:cNvPicPr>
                <a:picLocks noGrp="1" noRot="1" noChangeAspect="1" noMove="1" noResize="1" noEditPoints="1" noAdjustHandles="1" noChangeArrowheads="1" noChangeShapeType="1" noCrop="1"/>
              </p:cNvPicPr>
              <p:nvPr/>
            </p:nvPicPr>
            <p:blipFill>
              <a:blip r:embed="rId10"/>
              <a:stretch>
                <a:fillRect/>
              </a:stretch>
            </p:blipFill>
            <p:spPr>
              <a:xfrm>
                <a:off x="2995612" y="742916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Straight arrow">
                <a:extLst>
                  <a:ext uri="{FF2B5EF4-FFF2-40B4-BE49-F238E27FC236}">
                    <a16:creationId xmlns:a16="http://schemas.microsoft.com/office/drawing/2014/main" id="{4EB26EC8-4FC2-483B-B0AA-C6BCE25B6512}"/>
                  </a:ext>
                </a:extLst>
              </p:cNvPr>
              <p:cNvGraphicFramePr>
                <a:graphicFrameLocks noChangeAspect="1"/>
              </p:cNvGraphicFramePr>
              <p:nvPr>
                <p:extLst>
                  <p:ext uri="{D42A27DB-BD31-4B8C-83A1-F6EECF244321}">
                    <p14:modId xmlns:p14="http://schemas.microsoft.com/office/powerpoint/2010/main" val="2421797715"/>
                  </p:ext>
                </p:extLst>
              </p:nvPr>
            </p:nvGraphicFramePr>
            <p:xfrm>
              <a:off x="-2973725" y="1798260"/>
              <a:ext cx="1399568" cy="446050"/>
            </p:xfrm>
            <a:graphic>
              <a:graphicData uri="http://schemas.microsoft.com/office/drawing/2017/model3d">
                <am3d:model3d r:embed="rId11">
                  <am3d:spPr>
                    <a:xfrm>
                      <a:off x="0" y="0"/>
                      <a:ext cx="1399568" cy="446050"/>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552484" ay="-446753" az="72196"/>
                    <am3d:postTrans dx="0" dy="0" dz="0"/>
                  </am3d:trans>
                  <am3d:raster rName="Office3DRenderer" rVer="16.0.8326">
                    <am3d:blip r:embed="rId12"/>
                  </am3d:raster>
                  <am3d:objViewport viewportSz="13614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Straight arrow">
                <a:extLst>
                  <a:ext uri="{FF2B5EF4-FFF2-40B4-BE49-F238E27FC236}">
                    <a16:creationId xmlns:a16="http://schemas.microsoft.com/office/drawing/2014/main" id="{4EB26EC8-4FC2-483B-B0AA-C6BCE25B6512}"/>
                  </a:ext>
                </a:extLst>
              </p:cNvPr>
              <p:cNvPicPr>
                <a:picLocks noGrp="1" noRot="1" noChangeAspect="1" noMove="1" noResize="1" noEditPoints="1" noAdjustHandles="1" noChangeArrowheads="1" noChangeShapeType="1" noCrop="1"/>
              </p:cNvPicPr>
              <p:nvPr/>
            </p:nvPicPr>
            <p:blipFill>
              <a:blip r:embed="rId12"/>
              <a:stretch>
                <a:fillRect/>
              </a:stretch>
            </p:blipFill>
            <p:spPr>
              <a:xfrm>
                <a:off x="-2973725" y="1798260"/>
                <a:ext cx="1399568" cy="44605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traight arrow">
                <a:extLst>
                  <a:ext uri="{FF2B5EF4-FFF2-40B4-BE49-F238E27FC236}">
                    <a16:creationId xmlns:a16="http://schemas.microsoft.com/office/drawing/2014/main" id="{6F5075F3-4D56-40AE-8ADE-2D2F39FABB13}"/>
                  </a:ext>
                </a:extLst>
              </p:cNvPr>
              <p:cNvGraphicFramePr>
                <a:graphicFrameLocks noChangeAspect="1"/>
              </p:cNvGraphicFramePr>
              <p:nvPr>
                <p:extLst>
                  <p:ext uri="{D42A27DB-BD31-4B8C-83A1-F6EECF244321}">
                    <p14:modId xmlns:p14="http://schemas.microsoft.com/office/powerpoint/2010/main" val="3594551663"/>
                  </p:ext>
                </p:extLst>
              </p:nvPr>
            </p:nvGraphicFramePr>
            <p:xfrm>
              <a:off x="-3208794" y="5610665"/>
              <a:ext cx="1413900" cy="458207"/>
            </p:xfrm>
            <a:graphic>
              <a:graphicData uri="http://schemas.microsoft.com/office/drawing/2017/model3d">
                <am3d:model3d r:embed="rId11">
                  <am3d:spPr>
                    <a:xfrm>
                      <a:off x="0" y="0"/>
                      <a:ext cx="1413900" cy="458207"/>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679268" ay="-654211" az="-130109"/>
                    <am3d:postTrans dx="0" dy="0" dz="0"/>
                  </am3d:trans>
                  <am3d:raster rName="Office3DRenderer" rVer="16.0.8326">
                    <am3d:blip r:embed="rId13"/>
                  </am3d:raster>
                  <am3d:objViewport viewportSz="13551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traight arrow">
                <a:extLst>
                  <a:ext uri="{FF2B5EF4-FFF2-40B4-BE49-F238E27FC236}">
                    <a16:creationId xmlns:a16="http://schemas.microsoft.com/office/drawing/2014/main" id="{6F5075F3-4D56-40AE-8ADE-2D2F39FABB13}"/>
                  </a:ext>
                </a:extLst>
              </p:cNvPr>
              <p:cNvPicPr>
                <a:picLocks noGrp="1" noRot="1" noChangeAspect="1" noMove="1" noResize="1" noEditPoints="1" noAdjustHandles="1" noChangeArrowheads="1" noChangeShapeType="1" noCrop="1"/>
              </p:cNvPicPr>
              <p:nvPr/>
            </p:nvPicPr>
            <p:blipFill>
              <a:blip r:embed="rId13"/>
              <a:stretch>
                <a:fillRect/>
              </a:stretch>
            </p:blipFill>
            <p:spPr>
              <a:xfrm>
                <a:off x="-3208794" y="5610665"/>
                <a:ext cx="1413900" cy="4582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Gears">
                <a:extLst>
                  <a:ext uri="{FF2B5EF4-FFF2-40B4-BE49-F238E27FC236}">
                    <a16:creationId xmlns:a16="http://schemas.microsoft.com/office/drawing/2014/main" id="{DDE0D21A-D734-4C68-ABFB-D71340F6A40A}"/>
                  </a:ext>
                </a:extLst>
              </p:cNvPr>
              <p:cNvGraphicFramePr>
                <a:graphicFrameLocks noChangeAspect="1"/>
              </p:cNvGraphicFramePr>
              <p:nvPr/>
            </p:nvGraphicFramePr>
            <p:xfrm>
              <a:off x="9428391" y="2277399"/>
              <a:ext cx="2341271" cy="2303202"/>
            </p:xfrm>
            <a:graphic>
              <a:graphicData uri="http://schemas.microsoft.com/office/drawing/2017/model3d">
                <am3d:model3d r:embed="rId14">
                  <am3d:spPr>
                    <a:xfrm>
                      <a:off x="0" y="0"/>
                      <a:ext cx="2341271" cy="2303202"/>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15"/>
                  </am3d:raster>
                  <am3d:objViewport viewportSz="3305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Gears">
                <a:extLst>
                  <a:ext uri="{FF2B5EF4-FFF2-40B4-BE49-F238E27FC236}">
                    <a16:creationId xmlns:a16="http://schemas.microsoft.com/office/drawing/2014/main" id="{DDE0D21A-D734-4C68-ABFB-D71340F6A40A}"/>
                  </a:ext>
                </a:extLst>
              </p:cNvPr>
              <p:cNvPicPr>
                <a:picLocks noGrp="1" noRot="1" noChangeAspect="1" noMove="1" noResize="1" noEditPoints="1" noAdjustHandles="1" noChangeArrowheads="1" noChangeShapeType="1" noCrop="1"/>
              </p:cNvPicPr>
              <p:nvPr/>
            </p:nvPicPr>
            <p:blipFill>
              <a:blip r:embed="rId15"/>
              <a:stretch>
                <a:fillRect/>
              </a:stretch>
            </p:blipFill>
            <p:spPr>
              <a:xfrm>
                <a:off x="9428391" y="2277399"/>
                <a:ext cx="2341271" cy="2303202"/>
              </a:xfrm>
              <a:prstGeom prst="rect">
                <a:avLst/>
              </a:prstGeom>
            </p:spPr>
          </p:pic>
        </mc:Fallback>
      </mc:AlternateContent>
      <p:sp>
        <p:nvSpPr>
          <p:cNvPr id="3" name="TextBox 2">
            <a:extLst>
              <a:ext uri="{FF2B5EF4-FFF2-40B4-BE49-F238E27FC236}">
                <a16:creationId xmlns:a16="http://schemas.microsoft.com/office/drawing/2014/main" id="{CC95CFBE-85DD-442C-9F93-2E6F4251DE5F}"/>
              </a:ext>
            </a:extLst>
          </p:cNvPr>
          <p:cNvSpPr txBox="1"/>
          <p:nvPr/>
        </p:nvSpPr>
        <p:spPr>
          <a:xfrm>
            <a:off x="825037" y="2340059"/>
            <a:ext cx="8122194" cy="4154984"/>
          </a:xfrm>
          <a:prstGeom prst="rect">
            <a:avLst/>
          </a:prstGeom>
          <a:noFill/>
        </p:spPr>
        <p:txBody>
          <a:bodyPr wrap="square" rtlCol="0">
            <a:spAutoFit/>
          </a:bodyPr>
          <a:lstStyle/>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A hypervisor is like a special program that helps divide a big computer into smaller parts.</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It sits between the physical hardware and the virtual machines (VMs).</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The hypervisor's main job is to manage and allocate the hardware resources to each VM.</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It creates virtual hardware and presents it to each VM, allowing them to run their own operating system and applications.</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Each VM operates independently and securely, without interfering with other VMs.</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The hypervisor acts like a manager, ensuring that each VM can use the computer's resources without causing problems for the others.</a:t>
            </a:r>
          </a:p>
        </p:txBody>
      </p:sp>
      <p:sp>
        <p:nvSpPr>
          <p:cNvPr id="20" name="TextBox 19">
            <a:extLst>
              <a:ext uri="{FF2B5EF4-FFF2-40B4-BE49-F238E27FC236}">
                <a16:creationId xmlns:a16="http://schemas.microsoft.com/office/drawing/2014/main" id="{F4CA16AD-80D2-454A-9250-3A159EB74331}"/>
              </a:ext>
            </a:extLst>
          </p:cNvPr>
          <p:cNvSpPr txBox="1"/>
          <p:nvPr/>
        </p:nvSpPr>
        <p:spPr>
          <a:xfrm>
            <a:off x="-2236187" y="1932972"/>
            <a:ext cx="1696100" cy="461665"/>
          </a:xfrm>
          <a:prstGeom prst="rect">
            <a:avLst/>
          </a:prstGeom>
          <a:noFill/>
        </p:spPr>
        <p:txBody>
          <a:bodyPr wrap="square">
            <a:spAutoFit/>
          </a:bodyPr>
          <a:lstStyle/>
          <a:p>
            <a:pPr algn="l"/>
            <a:r>
              <a:rPr lang="en-US" sz="200" b="1" dirty="0">
                <a:solidFill>
                  <a:srgbClr val="374151"/>
                </a:solidFill>
                <a:latin typeface="Bell MT" panose="02020503060305020303" pitchFamily="18" charset="0"/>
              </a:rPr>
              <a:t> </a:t>
            </a:r>
            <a:r>
              <a:rPr lang="en-US" sz="200" b="1" i="0" dirty="0">
                <a:solidFill>
                  <a:srgbClr val="374151"/>
                </a:solidFill>
                <a:effectLst/>
                <a:latin typeface="Bell MT" panose="02020503060305020303" pitchFamily="18" charset="0"/>
              </a:rPr>
              <a:t>Type 1 or Bare-metal Hypervisor:</a:t>
            </a:r>
            <a:endParaRPr lang="en-US" sz="200" b="0" i="0" dirty="0">
              <a:solidFill>
                <a:srgbClr val="374151"/>
              </a:solidFill>
              <a:effectLst/>
              <a:latin typeface="Bell MT" panose="02020503060305020303" pitchFamily="18" charset="0"/>
            </a:endParaRP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Runs directly on the physical hardware.</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Installed directly on the server hardware.</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Manages the virtual machines.</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Provides high performance and efficiency.</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Has direct access to the hardware resources.</a:t>
            </a:r>
          </a:p>
          <a:p>
            <a:pPr algn="l"/>
            <a:r>
              <a:rPr lang="en-US" sz="200" b="1" i="0" dirty="0">
                <a:solidFill>
                  <a:srgbClr val="374151"/>
                </a:solidFill>
                <a:effectLst/>
                <a:latin typeface="Bell MT" panose="02020503060305020303" pitchFamily="18" charset="0"/>
              </a:rPr>
              <a:t>    Type 2 or Hosted Hypervisor:</a:t>
            </a:r>
            <a:endParaRPr lang="en-US" sz="200" b="0" i="0" dirty="0">
              <a:solidFill>
                <a:srgbClr val="374151"/>
              </a:solidFill>
              <a:effectLst/>
              <a:latin typeface="Bell MT" panose="02020503060305020303" pitchFamily="18" charset="0"/>
            </a:endParaRP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Runs on top of an existing operating system.</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Installed as software applications on a host operating system.</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Creates virtual machines within that operating system.</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Typically used in desktop or workstation environments.</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Used for individual users' virtualization needs.</a:t>
            </a:r>
            <a:endParaRPr lang="en-IN" sz="200" dirty="0"/>
          </a:p>
        </p:txBody>
      </p:sp>
      <mc:AlternateContent xmlns:mc="http://schemas.openxmlformats.org/markup-compatibility/2006">
        <mc:Choice xmlns:am3d="http://schemas.microsoft.com/office/drawing/2017/model3d" Requires="am3d">
          <p:graphicFrame>
            <p:nvGraphicFramePr>
              <p:cNvPr id="21" name="3D Model 20" descr="Gears">
                <a:extLst>
                  <a:ext uri="{FF2B5EF4-FFF2-40B4-BE49-F238E27FC236}">
                    <a16:creationId xmlns:a16="http://schemas.microsoft.com/office/drawing/2014/main" id="{4B2FC6DF-7BC0-4A87-8BFE-23760F044CB8}"/>
                  </a:ext>
                </a:extLst>
              </p:cNvPr>
              <p:cNvGraphicFramePr>
                <a:graphicFrameLocks noChangeAspect="1"/>
              </p:cNvGraphicFramePr>
              <p:nvPr>
                <p:extLst>
                  <p:ext uri="{D42A27DB-BD31-4B8C-83A1-F6EECF244321}">
                    <p14:modId xmlns:p14="http://schemas.microsoft.com/office/powerpoint/2010/main" val="2011871222"/>
                  </p:ext>
                </p:extLst>
              </p:nvPr>
            </p:nvGraphicFramePr>
            <p:xfrm>
              <a:off x="18304061" y="5512373"/>
              <a:ext cx="436535" cy="1252668"/>
            </p:xfrm>
            <a:graphic>
              <a:graphicData uri="http://schemas.microsoft.com/office/drawing/2017/model3d">
                <am3d:model3d r:embed="rId14">
                  <am3d:spPr>
                    <a:xfrm>
                      <a:off x="0" y="0"/>
                      <a:ext cx="436535" cy="1252668"/>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8519480" ay="-5083821" az="8526546"/>
                    <am3d:postTrans dx="0" dy="0" dz="0"/>
                  </am3d:trans>
                  <am3d:raster rName="Office3DRenderer" rVer="16.0.8326">
                    <am3d:blip r:embed="rId16"/>
                  </am3d:raster>
                  <am3d:objViewport viewportSz="16892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ears">
                <a:extLst>
                  <a:ext uri="{FF2B5EF4-FFF2-40B4-BE49-F238E27FC236}">
                    <a16:creationId xmlns:a16="http://schemas.microsoft.com/office/drawing/2014/main" id="{4B2FC6DF-7BC0-4A87-8BFE-23760F044CB8}"/>
                  </a:ext>
                </a:extLst>
              </p:cNvPr>
              <p:cNvPicPr>
                <a:picLocks noGrp="1" noRot="1" noChangeAspect="1" noMove="1" noResize="1" noEditPoints="1" noAdjustHandles="1" noChangeArrowheads="1" noChangeShapeType="1" noCrop="1"/>
              </p:cNvPicPr>
              <p:nvPr/>
            </p:nvPicPr>
            <p:blipFill>
              <a:blip r:embed="rId16"/>
              <a:stretch>
                <a:fillRect/>
              </a:stretch>
            </p:blipFill>
            <p:spPr>
              <a:xfrm>
                <a:off x="18304061" y="5512373"/>
                <a:ext cx="436535" cy="12526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Server symbol">
                <a:extLst>
                  <a:ext uri="{FF2B5EF4-FFF2-40B4-BE49-F238E27FC236}">
                    <a16:creationId xmlns:a16="http://schemas.microsoft.com/office/drawing/2014/main" id="{5381CC66-B461-4613-B119-EAA6BE0A017E}"/>
                  </a:ext>
                </a:extLst>
              </p:cNvPr>
              <p:cNvGraphicFramePr>
                <a:graphicFrameLocks noChangeAspect="1"/>
              </p:cNvGraphicFramePr>
              <p:nvPr>
                <p:extLst>
                  <p:ext uri="{D42A27DB-BD31-4B8C-83A1-F6EECF244321}">
                    <p14:modId xmlns:p14="http://schemas.microsoft.com/office/powerpoint/2010/main" val="354325357"/>
                  </p:ext>
                </p:extLst>
              </p:nvPr>
            </p:nvGraphicFramePr>
            <p:xfrm>
              <a:off x="20410351" y="4479990"/>
              <a:ext cx="1753617" cy="2912049"/>
            </p:xfrm>
            <a:graphic>
              <a:graphicData uri="http://schemas.microsoft.com/office/drawing/2017/model3d">
                <am3d:model3d r:embed="rId3">
                  <am3d:spPr>
                    <a:xfrm>
                      <a:off x="0" y="0"/>
                      <a:ext cx="1753617" cy="291204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350131" ay="3563088" az="1158955"/>
                    <am3d:postTrans dx="0" dy="0" dz="0"/>
                  </am3d:trans>
                  <am3d:raster rName="Office3DRenderer" rVer="16.0.8326">
                    <am3d:blip r:embed="rId17"/>
                  </am3d:raster>
                  <am3d:objViewport viewportSz="32546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Server symbol">
                <a:extLst>
                  <a:ext uri="{FF2B5EF4-FFF2-40B4-BE49-F238E27FC236}">
                    <a16:creationId xmlns:a16="http://schemas.microsoft.com/office/drawing/2014/main" id="{5381CC66-B461-4613-B119-EAA6BE0A017E}"/>
                  </a:ext>
                </a:extLst>
              </p:cNvPr>
              <p:cNvPicPr>
                <a:picLocks noGrp="1" noRot="1" noChangeAspect="1" noMove="1" noResize="1" noEditPoints="1" noAdjustHandles="1" noChangeArrowheads="1" noChangeShapeType="1" noCrop="1"/>
              </p:cNvPicPr>
              <p:nvPr/>
            </p:nvPicPr>
            <p:blipFill>
              <a:blip r:embed="rId17"/>
              <a:stretch>
                <a:fillRect/>
              </a:stretch>
            </p:blipFill>
            <p:spPr>
              <a:xfrm>
                <a:off x="20410351" y="4479990"/>
                <a:ext cx="1753617" cy="291204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Surface Studio">
                <a:extLst>
                  <a:ext uri="{FF2B5EF4-FFF2-40B4-BE49-F238E27FC236}">
                    <a16:creationId xmlns:a16="http://schemas.microsoft.com/office/drawing/2014/main" id="{D7484835-D600-40C6-99A7-7A33EC77801E}"/>
                  </a:ext>
                </a:extLst>
              </p:cNvPr>
              <p:cNvGraphicFramePr>
                <a:graphicFrameLocks/>
              </p:cNvGraphicFramePr>
              <p:nvPr>
                <p:extLst>
                  <p:ext uri="{D42A27DB-BD31-4B8C-83A1-F6EECF244321}">
                    <p14:modId xmlns:p14="http://schemas.microsoft.com/office/powerpoint/2010/main" val="3015356853"/>
                  </p:ext>
                </p:extLst>
              </p:nvPr>
            </p:nvGraphicFramePr>
            <p:xfrm>
              <a:off x="12770290" y="5370053"/>
              <a:ext cx="1884958" cy="1487947"/>
            </p:xfrm>
            <a:graphic>
              <a:graphicData uri="http://schemas.microsoft.com/office/drawing/2017/model3d">
                <am3d:model3d r:embed="rId5">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1873355" dy="-13556175" dz="179540"/>
                    <am3d:scale>
                      <am3d:sx n="1000000" d="1000000"/>
                      <am3d:sy n="1000000" d="1000000"/>
                      <am3d:sz n="1000000" d="1000000"/>
                    </am3d:scale>
                    <am3d:rot ax="-10006388" ay="-5007590" az="10011310"/>
                    <am3d:postTrans dx="2123695" dy="-4452426" dz="0"/>
                  </am3d:trans>
                  <am3d:raster rName="Office3DRenderer" rVer="16.0.8326">
                    <am3d:blip r:embed="rId1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Surface Studio">
                <a:extLst>
                  <a:ext uri="{FF2B5EF4-FFF2-40B4-BE49-F238E27FC236}">
                    <a16:creationId xmlns:a16="http://schemas.microsoft.com/office/drawing/2014/main" id="{D7484835-D600-40C6-99A7-7A33EC77801E}"/>
                  </a:ext>
                </a:extLst>
              </p:cNvPr>
              <p:cNvPicPr>
                <a:picLocks noGrp="1" noRot="1" noChangeAspect="1" noMove="1" noResize="1" noEditPoints="1" noAdjustHandles="1" noChangeArrowheads="1" noChangeShapeType="1" noCrop="1"/>
              </p:cNvPicPr>
              <p:nvPr/>
            </p:nvPicPr>
            <p:blipFill>
              <a:blip r:embed="rId18"/>
              <a:stretch>
                <a:fillRect/>
              </a:stretch>
            </p:blipFill>
            <p:spPr>
              <a:xfrm>
                <a:off x="12770290" y="5370053"/>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Straight arrow">
                <a:extLst>
                  <a:ext uri="{FF2B5EF4-FFF2-40B4-BE49-F238E27FC236}">
                    <a16:creationId xmlns:a16="http://schemas.microsoft.com/office/drawing/2014/main" id="{6562B4EB-20C2-47B6-B5DA-EF326E68B627}"/>
                  </a:ext>
                </a:extLst>
              </p:cNvPr>
              <p:cNvGraphicFramePr>
                <a:graphicFrameLocks noChangeAspect="1"/>
              </p:cNvGraphicFramePr>
              <p:nvPr>
                <p:extLst>
                  <p:ext uri="{D42A27DB-BD31-4B8C-83A1-F6EECF244321}">
                    <p14:modId xmlns:p14="http://schemas.microsoft.com/office/powerpoint/2010/main" val="3483390649"/>
                  </p:ext>
                </p:extLst>
              </p:nvPr>
            </p:nvGraphicFramePr>
            <p:xfrm>
              <a:off x="19378471" y="5886751"/>
              <a:ext cx="1095787" cy="360855"/>
            </p:xfrm>
            <a:graphic>
              <a:graphicData uri="http://schemas.microsoft.com/office/drawing/2017/model3d">
                <am3d:model3d r:embed="rId11">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9"/>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Straight arrow">
                <a:extLst>
                  <a:ext uri="{FF2B5EF4-FFF2-40B4-BE49-F238E27FC236}">
                    <a16:creationId xmlns:a16="http://schemas.microsoft.com/office/drawing/2014/main" id="{6562B4EB-20C2-47B6-B5DA-EF326E68B627}"/>
                  </a:ext>
                </a:extLst>
              </p:cNvPr>
              <p:cNvPicPr>
                <a:picLocks noGrp="1" noRot="1" noChangeAspect="1" noMove="1" noResize="1" noEditPoints="1" noAdjustHandles="1" noChangeArrowheads="1" noChangeShapeType="1" noCrop="1"/>
              </p:cNvPicPr>
              <p:nvPr/>
            </p:nvPicPr>
            <p:blipFill>
              <a:blip r:embed="rId19"/>
              <a:stretch>
                <a:fillRect/>
              </a:stretch>
            </p:blipFill>
            <p:spPr>
              <a:xfrm>
                <a:off x="19378471" y="5886751"/>
                <a:ext cx="1095787" cy="3608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Surface Studio">
                <a:extLst>
                  <a:ext uri="{FF2B5EF4-FFF2-40B4-BE49-F238E27FC236}">
                    <a16:creationId xmlns:a16="http://schemas.microsoft.com/office/drawing/2014/main" id="{428CC88D-8547-40B9-8830-9CF239A7F4CF}"/>
                  </a:ext>
                </a:extLst>
              </p:cNvPr>
              <p:cNvGraphicFramePr>
                <a:graphicFrameLocks/>
              </p:cNvGraphicFramePr>
              <p:nvPr>
                <p:extLst>
                  <p:ext uri="{D42A27DB-BD31-4B8C-83A1-F6EECF244321}">
                    <p14:modId xmlns:p14="http://schemas.microsoft.com/office/powerpoint/2010/main" val="3859219217"/>
                  </p:ext>
                </p:extLst>
              </p:nvPr>
            </p:nvGraphicFramePr>
            <p:xfrm>
              <a:off x="14865937" y="5387657"/>
              <a:ext cx="1884958" cy="1487947"/>
            </p:xfrm>
            <a:graphic>
              <a:graphicData uri="http://schemas.microsoft.com/office/drawing/2017/model3d">
                <am3d:model3d r:embed="rId5">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1873355" dy="-13556175" dz="179540"/>
                    <am3d:scale>
                      <am3d:sx n="1000000" d="1000000"/>
                      <am3d:sy n="1000000" d="1000000"/>
                      <am3d:sz n="1000000" d="1000000"/>
                    </am3d:scale>
                    <am3d:rot ax="-1372648" ay="-2291061" az="877125"/>
                    <am3d:postTrans dx="2123695" dy="-4452426" dz="0"/>
                  </am3d:trans>
                  <am3d:raster rName="Office3DRenderer" rVer="16.0.8326">
                    <am3d:blip r:embed="rId2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Surface Studio">
                <a:extLst>
                  <a:ext uri="{FF2B5EF4-FFF2-40B4-BE49-F238E27FC236}">
                    <a16:creationId xmlns:a16="http://schemas.microsoft.com/office/drawing/2014/main" id="{428CC88D-8547-40B9-8830-9CF239A7F4CF}"/>
                  </a:ext>
                </a:extLst>
              </p:cNvPr>
              <p:cNvPicPr>
                <a:picLocks noGrp="1" noRot="1" noChangeAspect="1" noMove="1" noResize="1" noEditPoints="1" noAdjustHandles="1" noChangeArrowheads="1" noChangeShapeType="1" noCrop="1"/>
              </p:cNvPicPr>
              <p:nvPr/>
            </p:nvPicPr>
            <p:blipFill>
              <a:blip r:embed="rId20"/>
              <a:stretch>
                <a:fillRect/>
              </a:stretch>
            </p:blipFill>
            <p:spPr>
              <a:xfrm>
                <a:off x="14865937" y="5387657"/>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Straight arrow">
                <a:extLst>
                  <a:ext uri="{FF2B5EF4-FFF2-40B4-BE49-F238E27FC236}">
                    <a16:creationId xmlns:a16="http://schemas.microsoft.com/office/drawing/2014/main" id="{B7EAC7F0-7995-483D-8BE7-4523C2D33813}"/>
                  </a:ext>
                </a:extLst>
              </p:cNvPr>
              <p:cNvGraphicFramePr>
                <a:graphicFrameLocks noChangeAspect="1"/>
              </p:cNvGraphicFramePr>
              <p:nvPr>
                <p:extLst>
                  <p:ext uri="{D42A27DB-BD31-4B8C-83A1-F6EECF244321}">
                    <p14:modId xmlns:p14="http://schemas.microsoft.com/office/powerpoint/2010/main" val="770766567"/>
                  </p:ext>
                </p:extLst>
              </p:nvPr>
            </p:nvGraphicFramePr>
            <p:xfrm>
              <a:off x="16749571" y="5896276"/>
              <a:ext cx="1095787" cy="360855"/>
            </p:xfrm>
            <a:graphic>
              <a:graphicData uri="http://schemas.microsoft.com/office/drawing/2017/model3d">
                <am3d:model3d r:embed="rId11">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9"/>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Straight arrow">
                <a:extLst>
                  <a:ext uri="{FF2B5EF4-FFF2-40B4-BE49-F238E27FC236}">
                    <a16:creationId xmlns:a16="http://schemas.microsoft.com/office/drawing/2014/main" id="{B7EAC7F0-7995-483D-8BE7-4523C2D33813}"/>
                  </a:ext>
                </a:extLst>
              </p:cNvPr>
              <p:cNvPicPr>
                <a:picLocks noGrp="1" noRot="1" noChangeAspect="1" noMove="1" noResize="1" noEditPoints="1" noAdjustHandles="1" noChangeArrowheads="1" noChangeShapeType="1" noCrop="1"/>
              </p:cNvPicPr>
              <p:nvPr/>
            </p:nvPicPr>
            <p:blipFill>
              <a:blip r:embed="rId19"/>
              <a:stretch>
                <a:fillRect/>
              </a:stretch>
            </p:blipFill>
            <p:spPr>
              <a:xfrm>
                <a:off x="16749571" y="5896276"/>
                <a:ext cx="1095787" cy="360855"/>
              </a:xfrm>
              <a:prstGeom prst="rect">
                <a:avLst/>
              </a:prstGeom>
            </p:spPr>
          </p:pic>
        </mc:Fallback>
      </mc:AlternateContent>
    </p:spTree>
    <p:extLst>
      <p:ext uri="{BB962C8B-B14F-4D97-AF65-F5344CB8AC3E}">
        <p14:creationId xmlns:p14="http://schemas.microsoft.com/office/powerpoint/2010/main" val="770334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825037" y="1443337"/>
            <a:ext cx="3746964" cy="769441"/>
          </a:xfrm>
          <a:prstGeom prst="rect">
            <a:avLst/>
          </a:prstGeom>
          <a:noFill/>
        </p:spPr>
        <p:txBody>
          <a:bodyPr wrap="square" rtlCol="0">
            <a:spAutoFit/>
          </a:bodyPr>
          <a:lstStyle/>
          <a:p>
            <a:r>
              <a:rPr lang="en-US" sz="4400" dirty="0">
                <a:latin typeface="Bell MT" panose="02020503060305020303" pitchFamily="18" charset="0"/>
              </a:rPr>
              <a:t>HYPERVISOR</a:t>
            </a:r>
            <a:endParaRPr lang="en-IN" sz="4400"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7" name="3D Model 6" descr="Gears">
                <a:extLst>
                  <a:ext uri="{FF2B5EF4-FFF2-40B4-BE49-F238E27FC236}">
                    <a16:creationId xmlns:a16="http://schemas.microsoft.com/office/drawing/2014/main" id="{DDE0D21A-D734-4C68-ABFB-D71340F6A40A}"/>
                  </a:ext>
                </a:extLst>
              </p:cNvPr>
              <p:cNvGraphicFramePr>
                <a:graphicFrameLocks noChangeAspect="1"/>
              </p:cNvGraphicFramePr>
              <p:nvPr>
                <p:extLst>
                  <p:ext uri="{D42A27DB-BD31-4B8C-83A1-F6EECF244321}">
                    <p14:modId xmlns:p14="http://schemas.microsoft.com/office/powerpoint/2010/main" val="2717583886"/>
                  </p:ext>
                </p:extLst>
              </p:nvPr>
            </p:nvGraphicFramePr>
            <p:xfrm>
              <a:off x="5576066" y="4981801"/>
              <a:ext cx="1196622" cy="1177165"/>
            </p:xfrm>
            <a:graphic>
              <a:graphicData uri="http://schemas.microsoft.com/office/drawing/2017/model3d">
                <am3d:model3d r:embed="rId3">
                  <am3d:spPr>
                    <a:xfrm>
                      <a:off x="0" y="0"/>
                      <a:ext cx="1196622" cy="1177165"/>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4"/>
                  </am3d:raster>
                  <am3d:objViewport viewportSz="16892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Gears">
                <a:extLst>
                  <a:ext uri="{FF2B5EF4-FFF2-40B4-BE49-F238E27FC236}">
                    <a16:creationId xmlns:a16="http://schemas.microsoft.com/office/drawing/2014/main" id="{DDE0D21A-D734-4C68-ABFB-D71340F6A40A}"/>
                  </a:ext>
                </a:extLst>
              </p:cNvPr>
              <p:cNvPicPr>
                <a:picLocks noGrp="1" noRot="1" noChangeAspect="1" noMove="1" noResize="1" noEditPoints="1" noAdjustHandles="1" noChangeArrowheads="1" noChangeShapeType="1" noCrop="1"/>
              </p:cNvPicPr>
              <p:nvPr/>
            </p:nvPicPr>
            <p:blipFill>
              <a:blip r:embed="rId4"/>
              <a:stretch>
                <a:fillRect/>
              </a:stretch>
            </p:blipFill>
            <p:spPr>
              <a:xfrm>
                <a:off x="5576066" y="4981801"/>
                <a:ext cx="1196622" cy="1177165"/>
              </a:xfrm>
              <a:prstGeom prst="rect">
                <a:avLst/>
              </a:prstGeom>
            </p:spPr>
          </p:pic>
        </mc:Fallback>
      </mc:AlternateContent>
      <p:sp>
        <p:nvSpPr>
          <p:cNvPr id="5" name="TextBox 4">
            <a:extLst>
              <a:ext uri="{FF2B5EF4-FFF2-40B4-BE49-F238E27FC236}">
                <a16:creationId xmlns:a16="http://schemas.microsoft.com/office/drawing/2014/main" id="{C78F1D5D-3F1D-4C6C-8C9F-DAFA7E535783}"/>
              </a:ext>
            </a:extLst>
          </p:cNvPr>
          <p:cNvSpPr txBox="1"/>
          <p:nvPr/>
        </p:nvSpPr>
        <p:spPr>
          <a:xfrm>
            <a:off x="422338" y="2227005"/>
            <a:ext cx="8353687" cy="2308324"/>
          </a:xfrm>
          <a:prstGeom prst="rect">
            <a:avLst/>
          </a:prstGeom>
          <a:noFill/>
        </p:spPr>
        <p:txBody>
          <a:bodyPr wrap="square" rtlCol="0">
            <a:spAutoFit/>
          </a:bodyPr>
          <a:lstStyle/>
          <a:p>
            <a:pPr algn="l"/>
            <a:r>
              <a:rPr lang="en-US" sz="2400" b="1" dirty="0">
                <a:solidFill>
                  <a:srgbClr val="374151"/>
                </a:solidFill>
                <a:latin typeface="Bell MT" panose="02020503060305020303" pitchFamily="18" charset="0"/>
              </a:rPr>
              <a:t>    </a:t>
            </a:r>
            <a:r>
              <a:rPr lang="en-US" sz="2400" b="1" i="0" dirty="0">
                <a:solidFill>
                  <a:srgbClr val="374151"/>
                </a:solidFill>
                <a:effectLst/>
                <a:latin typeface="Bell MT" panose="02020503060305020303" pitchFamily="18" charset="0"/>
              </a:rPr>
              <a:t>Type 1 or Bare-metal Hypervisor:</a:t>
            </a:r>
            <a:endParaRPr lang="en-US" sz="2400" b="0" i="0" dirty="0">
              <a:solidFill>
                <a:srgbClr val="374151"/>
              </a:solidFill>
              <a:effectLst/>
              <a:latin typeface="Bell MT" panose="02020503060305020303" pitchFamily="18" charset="0"/>
            </a:endParaRP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Runs directly on the physical hardware.</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Installed directly on the server hardware.</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Manages the virtual machines.</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Provides high performance and efficiency.</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Has direct access to the hardware resources.</a:t>
            </a:r>
          </a:p>
        </p:txBody>
      </p:sp>
      <mc:AlternateContent xmlns:mc="http://schemas.openxmlformats.org/markup-compatibility/2006">
        <mc:Choice xmlns:am3d="http://schemas.microsoft.com/office/drawing/2017/model3d" Requires="am3d">
          <p:graphicFrame>
            <p:nvGraphicFramePr>
              <p:cNvPr id="8" name="3D Model 7" descr="Server symbol">
                <a:extLst>
                  <a:ext uri="{FF2B5EF4-FFF2-40B4-BE49-F238E27FC236}">
                    <a16:creationId xmlns:a16="http://schemas.microsoft.com/office/drawing/2014/main" id="{7FFDDAAF-5312-4593-9955-E3D817B357A3}"/>
                  </a:ext>
                </a:extLst>
              </p:cNvPr>
              <p:cNvGraphicFramePr>
                <a:graphicFrameLocks noChangeAspect="1"/>
              </p:cNvGraphicFramePr>
              <p:nvPr>
                <p:extLst>
                  <p:ext uri="{D42A27DB-BD31-4B8C-83A1-F6EECF244321}">
                    <p14:modId xmlns:p14="http://schemas.microsoft.com/office/powerpoint/2010/main" val="1482484797"/>
                  </p:ext>
                </p:extLst>
              </p:nvPr>
            </p:nvGraphicFramePr>
            <p:xfrm>
              <a:off x="8126307" y="3916729"/>
              <a:ext cx="1625803" cy="2901925"/>
            </p:xfrm>
            <a:graphic>
              <a:graphicData uri="http://schemas.microsoft.com/office/drawing/2017/model3d">
                <am3d:model3d r:embed="rId5">
                  <am3d:spPr>
                    <a:xfrm>
                      <a:off x="0" y="0"/>
                      <a:ext cx="1625803" cy="2901925"/>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5245" ay="-1704377" az="-10749"/>
                    <am3d:postTrans dx="0" dy="0" dz="0"/>
                  </am3d:trans>
                  <am3d:raster rName="Office3DRenderer" rVer="16.0.8326">
                    <am3d:blip r:embed="rId6"/>
                  </am3d:raster>
                  <am3d:objViewport viewportSz="32546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erver symbol">
                <a:extLst>
                  <a:ext uri="{FF2B5EF4-FFF2-40B4-BE49-F238E27FC236}">
                    <a16:creationId xmlns:a16="http://schemas.microsoft.com/office/drawing/2014/main" id="{7FFDDAAF-5312-4593-9955-E3D817B357A3}"/>
                  </a:ext>
                </a:extLst>
              </p:cNvPr>
              <p:cNvPicPr>
                <a:picLocks noGrp="1" noRot="1" noChangeAspect="1" noMove="1" noResize="1" noEditPoints="1" noAdjustHandles="1" noChangeArrowheads="1" noChangeShapeType="1" noCrop="1"/>
              </p:cNvPicPr>
              <p:nvPr/>
            </p:nvPicPr>
            <p:blipFill>
              <a:blip r:embed="rId6"/>
              <a:stretch>
                <a:fillRect/>
              </a:stretch>
            </p:blipFill>
            <p:spPr>
              <a:xfrm>
                <a:off x="8126307" y="3916729"/>
                <a:ext cx="1625803" cy="29019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7744C663-1433-4051-A2EB-6A128016F608}"/>
                  </a:ext>
                </a:extLst>
              </p:cNvPr>
              <p:cNvGraphicFramePr>
                <a:graphicFrameLocks/>
              </p:cNvGraphicFramePr>
              <p:nvPr>
                <p:extLst>
                  <p:ext uri="{D42A27DB-BD31-4B8C-83A1-F6EECF244321}">
                    <p14:modId xmlns:p14="http://schemas.microsoft.com/office/powerpoint/2010/main" val="3552699931"/>
                  </p:ext>
                </p:extLst>
              </p:nvPr>
            </p:nvGraphicFramePr>
            <p:xfrm>
              <a:off x="422338" y="4801729"/>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2243562" dy="-17807091" dz="429758"/>
                    <am3d:scale>
                      <am3d:sx n="1000000" d="1000000"/>
                      <am3d:sy n="1000000" d="1000000"/>
                      <am3d:sz n="1000000" d="1000000"/>
                    </am3d:scale>
                    <am3d:rot ax="-5508849" ay="5100660" az="-5509321"/>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7744C663-1433-4051-A2EB-6A128016F608}"/>
                  </a:ext>
                </a:extLst>
              </p:cNvPr>
              <p:cNvPicPr>
                <a:picLocks noGrp="1" noRot="1" noChangeAspect="1" noMove="1" noResize="1" noEditPoints="1" noAdjustHandles="1" noChangeArrowheads="1" noChangeShapeType="1" noCrop="1"/>
              </p:cNvPicPr>
              <p:nvPr/>
            </p:nvPicPr>
            <p:blipFill>
              <a:blip r:embed="rId8"/>
              <a:stretch>
                <a:fillRect/>
              </a:stretch>
            </p:blipFill>
            <p:spPr>
              <a:xfrm>
                <a:off x="422338" y="4801729"/>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traight arrow">
                <a:extLst>
                  <a:ext uri="{FF2B5EF4-FFF2-40B4-BE49-F238E27FC236}">
                    <a16:creationId xmlns:a16="http://schemas.microsoft.com/office/drawing/2014/main" id="{1A30F730-C456-4250-9A09-1357B404D3CC}"/>
                  </a:ext>
                </a:extLst>
              </p:cNvPr>
              <p:cNvGraphicFramePr>
                <a:graphicFrameLocks noChangeAspect="1"/>
              </p:cNvGraphicFramePr>
              <p:nvPr>
                <p:extLst>
                  <p:ext uri="{D42A27DB-BD31-4B8C-83A1-F6EECF244321}">
                    <p14:modId xmlns:p14="http://schemas.microsoft.com/office/powerpoint/2010/main" val="852455220"/>
                  </p:ext>
                </p:extLst>
              </p:nvPr>
            </p:nvGraphicFramePr>
            <p:xfrm>
              <a:off x="7030519" y="5318427"/>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traight arrow">
                <a:extLst>
                  <a:ext uri="{FF2B5EF4-FFF2-40B4-BE49-F238E27FC236}">
                    <a16:creationId xmlns:a16="http://schemas.microsoft.com/office/drawing/2014/main" id="{1A30F730-C456-4250-9A09-1357B404D3CC}"/>
                  </a:ext>
                </a:extLst>
              </p:cNvPr>
              <p:cNvPicPr>
                <a:picLocks noGrp="1" noRot="1" noChangeAspect="1" noMove="1" noResize="1" noEditPoints="1" noAdjustHandles="1" noChangeArrowheads="1" noChangeShapeType="1" noCrop="1"/>
              </p:cNvPicPr>
              <p:nvPr/>
            </p:nvPicPr>
            <p:blipFill>
              <a:blip r:embed="rId10"/>
              <a:stretch>
                <a:fillRect/>
              </a:stretch>
            </p:blipFill>
            <p:spPr>
              <a:xfrm>
                <a:off x="7030519" y="5318427"/>
                <a:ext cx="1095787" cy="3608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8A2B410A-5C6F-4ACC-BAE5-447D964C31C6}"/>
                  </a:ext>
                </a:extLst>
              </p:cNvPr>
              <p:cNvGraphicFramePr>
                <a:graphicFrameLocks/>
              </p:cNvGraphicFramePr>
              <p:nvPr>
                <p:extLst>
                  <p:ext uri="{D42A27DB-BD31-4B8C-83A1-F6EECF244321}">
                    <p14:modId xmlns:p14="http://schemas.microsoft.com/office/powerpoint/2010/main" val="878688470"/>
                  </p:ext>
                </p:extLst>
              </p:nvPr>
            </p:nvGraphicFramePr>
            <p:xfrm>
              <a:off x="2517985" y="4819333"/>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2243562" dy="-17807091" dz="429758"/>
                    <am3d:scale>
                      <am3d:sx n="1000000" d="1000000"/>
                      <am3d:sy n="1000000" d="1000000"/>
                      <am3d:sz n="1000000" d="1000000"/>
                    </am3d:scale>
                    <am3d:rot ax="-5508849" ay="5100660" az="-5509321"/>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8A2B410A-5C6F-4ACC-BAE5-447D964C31C6}"/>
                  </a:ext>
                </a:extLst>
              </p:cNvPr>
              <p:cNvPicPr>
                <a:picLocks noGrp="1" noRot="1" noChangeAspect="1" noMove="1" noResize="1" noEditPoints="1" noAdjustHandles="1" noChangeArrowheads="1" noChangeShapeType="1" noCrop="1"/>
              </p:cNvPicPr>
              <p:nvPr/>
            </p:nvPicPr>
            <p:blipFill>
              <a:blip r:embed="rId8"/>
              <a:stretch>
                <a:fillRect/>
              </a:stretch>
            </p:blipFill>
            <p:spPr>
              <a:xfrm>
                <a:off x="2517985" y="4819333"/>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Straight arrow">
                <a:extLst>
                  <a:ext uri="{FF2B5EF4-FFF2-40B4-BE49-F238E27FC236}">
                    <a16:creationId xmlns:a16="http://schemas.microsoft.com/office/drawing/2014/main" id="{D6AD4805-901D-4880-8166-00D0FD88B769}"/>
                  </a:ext>
                </a:extLst>
              </p:cNvPr>
              <p:cNvGraphicFramePr>
                <a:graphicFrameLocks noChangeAspect="1"/>
              </p:cNvGraphicFramePr>
              <p:nvPr>
                <p:extLst>
                  <p:ext uri="{D42A27DB-BD31-4B8C-83A1-F6EECF244321}">
                    <p14:modId xmlns:p14="http://schemas.microsoft.com/office/powerpoint/2010/main" val="2345782371"/>
                  </p:ext>
                </p:extLst>
              </p:nvPr>
            </p:nvGraphicFramePr>
            <p:xfrm>
              <a:off x="4401619" y="5327952"/>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Straight arrow">
                <a:extLst>
                  <a:ext uri="{FF2B5EF4-FFF2-40B4-BE49-F238E27FC236}">
                    <a16:creationId xmlns:a16="http://schemas.microsoft.com/office/drawing/2014/main" id="{D6AD4805-901D-4880-8166-00D0FD88B769}"/>
                  </a:ext>
                </a:extLst>
              </p:cNvPr>
              <p:cNvPicPr>
                <a:picLocks noGrp="1" noRot="1" noChangeAspect="1" noMove="1" noResize="1" noEditPoints="1" noAdjustHandles="1" noChangeArrowheads="1" noChangeShapeType="1" noCrop="1"/>
              </p:cNvPicPr>
              <p:nvPr/>
            </p:nvPicPr>
            <p:blipFill>
              <a:blip r:embed="rId10"/>
              <a:stretch>
                <a:fillRect/>
              </a:stretch>
            </p:blipFill>
            <p:spPr>
              <a:xfrm>
                <a:off x="4401619" y="5327952"/>
                <a:ext cx="1095787" cy="360855"/>
              </a:xfrm>
              <a:prstGeom prst="rect">
                <a:avLst/>
              </a:prstGeom>
            </p:spPr>
          </p:pic>
        </mc:Fallback>
      </mc:AlternateContent>
      <p:pic>
        <p:nvPicPr>
          <p:cNvPr id="30" name="Picture 29">
            <a:extLst>
              <a:ext uri="{FF2B5EF4-FFF2-40B4-BE49-F238E27FC236}">
                <a16:creationId xmlns:a16="http://schemas.microsoft.com/office/drawing/2014/main" id="{AC353763-9688-427C-B476-44E282AC4C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00476" y="8060667"/>
            <a:ext cx="1177165" cy="1177165"/>
          </a:xfrm>
          <a:prstGeom prst="rect">
            <a:avLst/>
          </a:prstGeom>
        </p:spPr>
      </p:pic>
    </p:spTree>
    <p:extLst>
      <p:ext uri="{BB962C8B-B14F-4D97-AF65-F5344CB8AC3E}">
        <p14:creationId xmlns:p14="http://schemas.microsoft.com/office/powerpoint/2010/main" val="142529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825037" y="1443337"/>
            <a:ext cx="3746964" cy="769441"/>
          </a:xfrm>
          <a:prstGeom prst="rect">
            <a:avLst/>
          </a:prstGeom>
          <a:noFill/>
        </p:spPr>
        <p:txBody>
          <a:bodyPr wrap="square" rtlCol="0">
            <a:spAutoFit/>
          </a:bodyPr>
          <a:lstStyle/>
          <a:p>
            <a:r>
              <a:rPr lang="en-US" sz="4400" dirty="0">
                <a:latin typeface="Bell MT" panose="02020503060305020303" pitchFamily="18" charset="0"/>
              </a:rPr>
              <a:t>HYPERVISOR</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7" y="2227005"/>
            <a:ext cx="8353687" cy="2308324"/>
          </a:xfrm>
          <a:prstGeom prst="rect">
            <a:avLst/>
          </a:prstGeom>
          <a:noFill/>
        </p:spPr>
        <p:txBody>
          <a:bodyPr wrap="square" rtlCol="0">
            <a:spAutoFit/>
          </a:bodyPr>
          <a:lstStyle/>
          <a:p>
            <a:pPr algn="l"/>
            <a:r>
              <a:rPr lang="en-US" sz="2400" b="1" i="0" dirty="0">
                <a:solidFill>
                  <a:srgbClr val="374151"/>
                </a:solidFill>
                <a:effectLst/>
                <a:latin typeface="Bell MT" panose="02020503060305020303" pitchFamily="18" charset="0"/>
              </a:rPr>
              <a:t>Type 2 or Hosted Hypervisor:</a:t>
            </a:r>
            <a:endParaRPr lang="en-US" sz="2400" b="0" i="0" dirty="0">
              <a:solidFill>
                <a:srgbClr val="374151"/>
              </a:solidFill>
              <a:effectLst/>
              <a:latin typeface="Bell MT" panose="02020503060305020303" pitchFamily="18" charset="0"/>
            </a:endParaRP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Runs on top of an existing operating system.</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Installed as software applications on a host operating system.</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Creates virtual machines within that operating system.</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Typically used in desktop or workstation environments.</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Used for individual users' virtualization needs.</a:t>
            </a:r>
          </a:p>
        </p:txBody>
      </p:sp>
      <mc:AlternateContent xmlns:mc="http://schemas.openxmlformats.org/markup-compatibility/2006">
        <mc:Choice xmlns:am3d="http://schemas.microsoft.com/office/drawing/2017/model3d" Requires="am3d">
          <p:graphicFrame>
            <p:nvGraphicFramePr>
              <p:cNvPr id="35" name="3D Model 34" descr="Gears">
                <a:extLst>
                  <a:ext uri="{FF2B5EF4-FFF2-40B4-BE49-F238E27FC236}">
                    <a16:creationId xmlns:a16="http://schemas.microsoft.com/office/drawing/2014/main" id="{A2832847-B386-46C1-910B-0AD697CF5DB6}"/>
                  </a:ext>
                </a:extLst>
              </p:cNvPr>
              <p:cNvGraphicFramePr>
                <a:graphicFrameLocks noChangeAspect="1"/>
              </p:cNvGraphicFramePr>
              <p:nvPr>
                <p:extLst>
                  <p:ext uri="{D42A27DB-BD31-4B8C-83A1-F6EECF244321}">
                    <p14:modId xmlns:p14="http://schemas.microsoft.com/office/powerpoint/2010/main" val="1022114802"/>
                  </p:ext>
                </p:extLst>
              </p:nvPr>
            </p:nvGraphicFramePr>
            <p:xfrm>
              <a:off x="5576066" y="4981801"/>
              <a:ext cx="1196622" cy="1177165"/>
            </p:xfrm>
            <a:graphic>
              <a:graphicData uri="http://schemas.microsoft.com/office/drawing/2017/model3d">
                <am3d:model3d r:embed="rId3">
                  <am3d:spPr>
                    <a:xfrm>
                      <a:off x="0" y="0"/>
                      <a:ext cx="1196622" cy="1177165"/>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4"/>
                  </am3d:raster>
                  <am3d:objViewport viewportSz="16892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Gears">
                <a:extLst>
                  <a:ext uri="{FF2B5EF4-FFF2-40B4-BE49-F238E27FC236}">
                    <a16:creationId xmlns:a16="http://schemas.microsoft.com/office/drawing/2014/main" id="{A2832847-B386-46C1-910B-0AD697CF5DB6}"/>
                  </a:ext>
                </a:extLst>
              </p:cNvPr>
              <p:cNvPicPr>
                <a:picLocks noGrp="1" noRot="1" noChangeAspect="1" noMove="1" noResize="1" noEditPoints="1" noAdjustHandles="1" noChangeArrowheads="1" noChangeShapeType="1" noCrop="1"/>
              </p:cNvPicPr>
              <p:nvPr/>
            </p:nvPicPr>
            <p:blipFill>
              <a:blip r:embed="rId4"/>
              <a:stretch>
                <a:fillRect/>
              </a:stretch>
            </p:blipFill>
            <p:spPr>
              <a:xfrm>
                <a:off x="5576066" y="4981801"/>
                <a:ext cx="1196622" cy="11771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Server symbol">
                <a:extLst>
                  <a:ext uri="{FF2B5EF4-FFF2-40B4-BE49-F238E27FC236}">
                    <a16:creationId xmlns:a16="http://schemas.microsoft.com/office/drawing/2014/main" id="{9CD08C3C-BB0B-4C81-992E-8C90FBC26D65}"/>
                  </a:ext>
                </a:extLst>
              </p:cNvPr>
              <p:cNvGraphicFramePr>
                <a:graphicFrameLocks noChangeAspect="1"/>
              </p:cNvGraphicFramePr>
              <p:nvPr>
                <p:extLst>
                  <p:ext uri="{D42A27DB-BD31-4B8C-83A1-F6EECF244321}">
                    <p14:modId xmlns:p14="http://schemas.microsoft.com/office/powerpoint/2010/main" val="1219581654"/>
                  </p:ext>
                </p:extLst>
              </p:nvPr>
            </p:nvGraphicFramePr>
            <p:xfrm>
              <a:off x="10017023" y="3956075"/>
              <a:ext cx="1625803" cy="2901925"/>
            </p:xfrm>
            <a:graphic>
              <a:graphicData uri="http://schemas.microsoft.com/office/drawing/2017/model3d">
                <am3d:model3d r:embed="rId5">
                  <am3d:spPr>
                    <a:xfrm>
                      <a:off x="0" y="0"/>
                      <a:ext cx="1625803" cy="2901925"/>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5245" ay="-1704377" az="-10749"/>
                    <am3d:postTrans dx="0" dy="0" dz="0"/>
                  </am3d:trans>
                  <am3d:raster rName="Office3DRenderer" rVer="16.0.8326">
                    <am3d:blip r:embed="rId6"/>
                  </am3d:raster>
                  <am3d:objViewport viewportSz="32546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Server symbol">
                <a:extLst>
                  <a:ext uri="{FF2B5EF4-FFF2-40B4-BE49-F238E27FC236}">
                    <a16:creationId xmlns:a16="http://schemas.microsoft.com/office/drawing/2014/main" id="{9CD08C3C-BB0B-4C81-992E-8C90FBC26D65}"/>
                  </a:ext>
                </a:extLst>
              </p:cNvPr>
              <p:cNvPicPr>
                <a:picLocks noGrp="1" noRot="1" noChangeAspect="1" noMove="1" noResize="1" noEditPoints="1" noAdjustHandles="1" noChangeArrowheads="1" noChangeShapeType="1" noCrop="1"/>
              </p:cNvPicPr>
              <p:nvPr/>
            </p:nvPicPr>
            <p:blipFill>
              <a:blip r:embed="rId6"/>
              <a:stretch>
                <a:fillRect/>
              </a:stretch>
            </p:blipFill>
            <p:spPr>
              <a:xfrm>
                <a:off x="10017023" y="3956075"/>
                <a:ext cx="1625803" cy="29019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Surface Studio">
                <a:extLst>
                  <a:ext uri="{FF2B5EF4-FFF2-40B4-BE49-F238E27FC236}">
                    <a16:creationId xmlns:a16="http://schemas.microsoft.com/office/drawing/2014/main" id="{D144E37F-AB83-4319-BC15-2B845F6569B9}"/>
                  </a:ext>
                </a:extLst>
              </p:cNvPr>
              <p:cNvGraphicFramePr>
                <a:graphicFrameLocks/>
              </p:cNvGraphicFramePr>
              <p:nvPr>
                <p:extLst>
                  <p:ext uri="{D42A27DB-BD31-4B8C-83A1-F6EECF244321}">
                    <p14:modId xmlns:p14="http://schemas.microsoft.com/office/powerpoint/2010/main" val="3849578792"/>
                  </p:ext>
                </p:extLst>
              </p:nvPr>
            </p:nvGraphicFramePr>
            <p:xfrm>
              <a:off x="422338" y="4801729"/>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2243562" dy="-17807091" dz="429758"/>
                    <am3d:scale>
                      <am3d:sx n="1000000" d="1000000"/>
                      <am3d:sy n="1000000" d="1000000"/>
                      <am3d:sz n="1000000" d="1000000"/>
                    </am3d:scale>
                    <am3d:rot ax="-5508849" ay="5100660" az="-5509321"/>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Surface Studio">
                <a:extLst>
                  <a:ext uri="{FF2B5EF4-FFF2-40B4-BE49-F238E27FC236}">
                    <a16:creationId xmlns:a16="http://schemas.microsoft.com/office/drawing/2014/main" id="{D144E37F-AB83-4319-BC15-2B845F6569B9}"/>
                  </a:ext>
                </a:extLst>
              </p:cNvPr>
              <p:cNvPicPr>
                <a:picLocks noGrp="1" noRot="1" noChangeAspect="1" noMove="1" noResize="1" noEditPoints="1" noAdjustHandles="1" noChangeArrowheads="1" noChangeShapeType="1" noCrop="1"/>
              </p:cNvPicPr>
              <p:nvPr/>
            </p:nvPicPr>
            <p:blipFill>
              <a:blip r:embed="rId8"/>
              <a:stretch>
                <a:fillRect/>
              </a:stretch>
            </p:blipFill>
            <p:spPr>
              <a:xfrm>
                <a:off x="422338" y="4801729"/>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Straight arrow">
                <a:extLst>
                  <a:ext uri="{FF2B5EF4-FFF2-40B4-BE49-F238E27FC236}">
                    <a16:creationId xmlns:a16="http://schemas.microsoft.com/office/drawing/2014/main" id="{FB446B31-988E-42BA-A07E-589432E3DAD9}"/>
                  </a:ext>
                </a:extLst>
              </p:cNvPr>
              <p:cNvGraphicFramePr>
                <a:graphicFrameLocks noChangeAspect="1"/>
              </p:cNvGraphicFramePr>
              <p:nvPr>
                <p:extLst>
                  <p:ext uri="{D42A27DB-BD31-4B8C-83A1-F6EECF244321}">
                    <p14:modId xmlns:p14="http://schemas.microsoft.com/office/powerpoint/2010/main" val="1322131863"/>
                  </p:ext>
                </p:extLst>
              </p:nvPr>
            </p:nvGraphicFramePr>
            <p:xfrm>
              <a:off x="8808283" y="5362398"/>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Straight arrow">
                <a:extLst>
                  <a:ext uri="{FF2B5EF4-FFF2-40B4-BE49-F238E27FC236}">
                    <a16:creationId xmlns:a16="http://schemas.microsoft.com/office/drawing/2014/main" id="{FB446B31-988E-42BA-A07E-589432E3DAD9}"/>
                  </a:ext>
                </a:extLst>
              </p:cNvPr>
              <p:cNvPicPr>
                <a:picLocks noGrp="1" noRot="1" noChangeAspect="1" noMove="1" noResize="1" noEditPoints="1" noAdjustHandles="1" noChangeArrowheads="1" noChangeShapeType="1" noCrop="1"/>
              </p:cNvPicPr>
              <p:nvPr/>
            </p:nvPicPr>
            <p:blipFill>
              <a:blip r:embed="rId10"/>
              <a:stretch>
                <a:fillRect/>
              </a:stretch>
            </p:blipFill>
            <p:spPr>
              <a:xfrm>
                <a:off x="8808283" y="5362398"/>
                <a:ext cx="1095787" cy="3608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Surface Studio">
                <a:extLst>
                  <a:ext uri="{FF2B5EF4-FFF2-40B4-BE49-F238E27FC236}">
                    <a16:creationId xmlns:a16="http://schemas.microsoft.com/office/drawing/2014/main" id="{07C78B6D-11F1-4BF5-BB72-754E468EB3B1}"/>
                  </a:ext>
                </a:extLst>
              </p:cNvPr>
              <p:cNvGraphicFramePr>
                <a:graphicFrameLocks/>
              </p:cNvGraphicFramePr>
              <p:nvPr>
                <p:extLst>
                  <p:ext uri="{D42A27DB-BD31-4B8C-83A1-F6EECF244321}">
                    <p14:modId xmlns:p14="http://schemas.microsoft.com/office/powerpoint/2010/main" val="1181671968"/>
                  </p:ext>
                </p:extLst>
              </p:nvPr>
            </p:nvGraphicFramePr>
            <p:xfrm>
              <a:off x="2517985" y="4819333"/>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2243562" dy="-17807091" dz="429758"/>
                    <am3d:scale>
                      <am3d:sx n="1000000" d="1000000"/>
                      <am3d:sy n="1000000" d="1000000"/>
                      <am3d:sz n="1000000" d="1000000"/>
                    </am3d:scale>
                    <am3d:rot ax="-5508849" ay="5100660" az="-5509321"/>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Surface Studio">
                <a:extLst>
                  <a:ext uri="{FF2B5EF4-FFF2-40B4-BE49-F238E27FC236}">
                    <a16:creationId xmlns:a16="http://schemas.microsoft.com/office/drawing/2014/main" id="{07C78B6D-11F1-4BF5-BB72-754E468EB3B1}"/>
                  </a:ext>
                </a:extLst>
              </p:cNvPr>
              <p:cNvPicPr>
                <a:picLocks noGrp="1" noRot="1" noChangeAspect="1" noMove="1" noResize="1" noEditPoints="1" noAdjustHandles="1" noChangeArrowheads="1" noChangeShapeType="1" noCrop="1"/>
              </p:cNvPicPr>
              <p:nvPr/>
            </p:nvPicPr>
            <p:blipFill>
              <a:blip r:embed="rId8"/>
              <a:stretch>
                <a:fillRect/>
              </a:stretch>
            </p:blipFill>
            <p:spPr>
              <a:xfrm>
                <a:off x="2517985" y="4819333"/>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Straight arrow">
                <a:extLst>
                  <a:ext uri="{FF2B5EF4-FFF2-40B4-BE49-F238E27FC236}">
                    <a16:creationId xmlns:a16="http://schemas.microsoft.com/office/drawing/2014/main" id="{74182A44-8FEF-45F7-B74B-8F81E0DF9960}"/>
                  </a:ext>
                </a:extLst>
              </p:cNvPr>
              <p:cNvGraphicFramePr>
                <a:graphicFrameLocks noChangeAspect="1"/>
              </p:cNvGraphicFramePr>
              <p:nvPr>
                <p:extLst>
                  <p:ext uri="{D42A27DB-BD31-4B8C-83A1-F6EECF244321}">
                    <p14:modId xmlns:p14="http://schemas.microsoft.com/office/powerpoint/2010/main" val="4110596395"/>
                  </p:ext>
                </p:extLst>
              </p:nvPr>
            </p:nvGraphicFramePr>
            <p:xfrm>
              <a:off x="4401619" y="5327952"/>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Straight arrow">
                <a:extLst>
                  <a:ext uri="{FF2B5EF4-FFF2-40B4-BE49-F238E27FC236}">
                    <a16:creationId xmlns:a16="http://schemas.microsoft.com/office/drawing/2014/main" id="{74182A44-8FEF-45F7-B74B-8F81E0DF9960}"/>
                  </a:ext>
                </a:extLst>
              </p:cNvPr>
              <p:cNvPicPr>
                <a:picLocks noGrp="1" noRot="1" noChangeAspect="1" noMove="1" noResize="1" noEditPoints="1" noAdjustHandles="1" noChangeArrowheads="1" noChangeShapeType="1" noCrop="1"/>
              </p:cNvPicPr>
              <p:nvPr/>
            </p:nvPicPr>
            <p:blipFill>
              <a:blip r:embed="rId10"/>
              <a:stretch>
                <a:fillRect/>
              </a:stretch>
            </p:blipFill>
            <p:spPr>
              <a:xfrm>
                <a:off x="4401619" y="5327952"/>
                <a:ext cx="1095787" cy="360855"/>
              </a:xfrm>
              <a:prstGeom prst="rect">
                <a:avLst/>
              </a:prstGeom>
            </p:spPr>
          </p:pic>
        </mc:Fallback>
      </mc:AlternateContent>
      <p:pic>
        <p:nvPicPr>
          <p:cNvPr id="6" name="Picture 5">
            <a:extLst>
              <a:ext uri="{FF2B5EF4-FFF2-40B4-BE49-F238E27FC236}">
                <a16:creationId xmlns:a16="http://schemas.microsoft.com/office/drawing/2014/main" id="{46F2E61E-FD48-48A3-B505-D88FEED05D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00476" y="4981801"/>
            <a:ext cx="1177165" cy="1177165"/>
          </a:xfrm>
          <a:prstGeom prst="rect">
            <a:avLst/>
          </a:prstGeom>
        </p:spPr>
      </p:pic>
      <p:sp>
        <p:nvSpPr>
          <p:cNvPr id="43" name="TextBox 42">
            <a:extLst>
              <a:ext uri="{FF2B5EF4-FFF2-40B4-BE49-F238E27FC236}">
                <a16:creationId xmlns:a16="http://schemas.microsoft.com/office/drawing/2014/main" id="{8306D6F7-1C3D-49B2-BDB1-1FB60587A4E6}"/>
              </a:ext>
            </a:extLst>
          </p:cNvPr>
          <p:cNvSpPr txBox="1"/>
          <p:nvPr/>
        </p:nvSpPr>
        <p:spPr>
          <a:xfrm>
            <a:off x="3101143" y="9689450"/>
            <a:ext cx="6265265" cy="677108"/>
          </a:xfrm>
          <a:prstGeom prst="rect">
            <a:avLst/>
          </a:prstGeom>
          <a:noFill/>
        </p:spPr>
        <p:txBody>
          <a:bodyPr wrap="square" rtlCol="0">
            <a:spAutoFit/>
          </a:bodyPr>
          <a:lstStyle/>
          <a:p>
            <a:pPr marL="342900" indent="-342900">
              <a:buAutoNum type="arabicPeriod"/>
            </a:pPr>
            <a:r>
              <a:rPr lang="en-US" sz="600" dirty="0">
                <a:latin typeface="Bell MT" panose="02020503060305020303" pitchFamily="18" charset="0"/>
              </a:rPr>
              <a:t>Public Cloud</a:t>
            </a:r>
            <a:br>
              <a:rPr lang="en-US" sz="600" dirty="0">
                <a:latin typeface="Bell MT" panose="02020503060305020303" pitchFamily="18" charset="0"/>
              </a:rPr>
            </a:br>
            <a:endParaRPr lang="en-US" sz="600" dirty="0">
              <a:latin typeface="Bell MT" panose="02020503060305020303" pitchFamily="18" charset="0"/>
            </a:endParaRP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Public cloud is a deployment model where third-party service providers offer computing resources over the internet.</a:t>
            </a: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Applications and data are hosted on the provider's infrastructure.</a:t>
            </a: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It is accessible remotely and on a pay-per-use basis.</a:t>
            </a: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Scalability, maintenance, and security are handled by the provider.</a:t>
            </a: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Examples include AWS, Azure, and GCP.</a:t>
            </a:r>
          </a:p>
          <a:p>
            <a:pPr marL="800100" lvl="1" indent="-342900">
              <a:buAutoNum type="arabicPeriod"/>
            </a:pPr>
            <a:endParaRPr lang="en-IN" sz="100" dirty="0"/>
          </a:p>
        </p:txBody>
      </p:sp>
    </p:spTree>
    <p:extLst>
      <p:ext uri="{BB962C8B-B14F-4D97-AF65-F5344CB8AC3E}">
        <p14:creationId xmlns:p14="http://schemas.microsoft.com/office/powerpoint/2010/main" val="116347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2599339" y="1543217"/>
            <a:ext cx="6993322" cy="769441"/>
          </a:xfrm>
          <a:prstGeom prst="rect">
            <a:avLst/>
          </a:prstGeom>
          <a:noFill/>
        </p:spPr>
        <p:txBody>
          <a:bodyPr wrap="square" rtlCol="0">
            <a:spAutoFit/>
          </a:bodyPr>
          <a:lstStyle/>
          <a:p>
            <a:pPr algn="ctr"/>
            <a:r>
              <a:rPr lang="en-US" sz="4400" dirty="0">
                <a:latin typeface="Bell MT" panose="02020503060305020303" pitchFamily="18" charset="0"/>
              </a:rPr>
              <a:t>DEPLOYMENT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35" name="3D Model 34" descr="Gears">
                <a:extLst>
                  <a:ext uri="{FF2B5EF4-FFF2-40B4-BE49-F238E27FC236}">
                    <a16:creationId xmlns:a16="http://schemas.microsoft.com/office/drawing/2014/main" id="{A2832847-B386-46C1-910B-0AD697CF5DB6}"/>
                  </a:ext>
                </a:extLst>
              </p:cNvPr>
              <p:cNvGraphicFramePr>
                <a:graphicFrameLocks noChangeAspect="1"/>
              </p:cNvGraphicFramePr>
              <p:nvPr>
                <p:extLst>
                  <p:ext uri="{D42A27DB-BD31-4B8C-83A1-F6EECF244321}">
                    <p14:modId xmlns:p14="http://schemas.microsoft.com/office/powerpoint/2010/main" val="2869135177"/>
                  </p:ext>
                </p:extLst>
              </p:nvPr>
            </p:nvGraphicFramePr>
            <p:xfrm>
              <a:off x="-5311422" y="5195485"/>
              <a:ext cx="1196622" cy="1177165"/>
            </p:xfrm>
            <a:graphic>
              <a:graphicData uri="http://schemas.microsoft.com/office/drawing/2017/model3d">
                <am3d:model3d r:embed="rId3">
                  <am3d:spPr>
                    <a:xfrm>
                      <a:off x="0" y="0"/>
                      <a:ext cx="1196622" cy="1177165"/>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4"/>
                  </am3d:raster>
                  <am3d:objViewport viewportSz="16892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Gears">
                <a:extLst>
                  <a:ext uri="{FF2B5EF4-FFF2-40B4-BE49-F238E27FC236}">
                    <a16:creationId xmlns:a16="http://schemas.microsoft.com/office/drawing/2014/main" id="{A2832847-B386-46C1-910B-0AD697CF5DB6}"/>
                  </a:ext>
                </a:extLst>
              </p:cNvPr>
              <p:cNvPicPr>
                <a:picLocks noGrp="1" noRot="1" noChangeAspect="1" noMove="1" noResize="1" noEditPoints="1" noAdjustHandles="1" noChangeArrowheads="1" noChangeShapeType="1" noCrop="1"/>
              </p:cNvPicPr>
              <p:nvPr/>
            </p:nvPicPr>
            <p:blipFill>
              <a:blip r:embed="rId4"/>
              <a:stretch>
                <a:fillRect/>
              </a:stretch>
            </p:blipFill>
            <p:spPr>
              <a:xfrm>
                <a:off x="-5311422" y="5195485"/>
                <a:ext cx="1196622" cy="11771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Server symbol">
                <a:extLst>
                  <a:ext uri="{FF2B5EF4-FFF2-40B4-BE49-F238E27FC236}">
                    <a16:creationId xmlns:a16="http://schemas.microsoft.com/office/drawing/2014/main" id="{9CD08C3C-BB0B-4C81-992E-8C90FBC26D65}"/>
                  </a:ext>
                </a:extLst>
              </p:cNvPr>
              <p:cNvGraphicFramePr>
                <a:graphicFrameLocks noChangeAspect="1"/>
              </p:cNvGraphicFramePr>
              <p:nvPr>
                <p:extLst>
                  <p:ext uri="{D42A27DB-BD31-4B8C-83A1-F6EECF244321}">
                    <p14:modId xmlns:p14="http://schemas.microsoft.com/office/powerpoint/2010/main" val="2383826152"/>
                  </p:ext>
                </p:extLst>
              </p:nvPr>
            </p:nvGraphicFramePr>
            <p:xfrm>
              <a:off x="-5418415" y="3653811"/>
              <a:ext cx="1693938" cy="3083348"/>
            </p:xfrm>
            <a:graphic>
              <a:graphicData uri="http://schemas.microsoft.com/office/drawing/2017/model3d">
                <am3d:model3d r:embed="rId5">
                  <am3d:spPr>
                    <a:xfrm>
                      <a:off x="0" y="0"/>
                      <a:ext cx="1693938" cy="308334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9322971" ay="3998558" az="9412906"/>
                    <am3d:postTrans dx="0" dy="0" dz="0"/>
                  </am3d:trans>
                  <am3d:raster rName="Office3DRenderer" rVer="16.0.8326">
                    <am3d:blip r:embed="rId6"/>
                  </am3d:raster>
                  <am3d:objViewport viewportSz="32546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Server symbol">
                <a:extLst>
                  <a:ext uri="{FF2B5EF4-FFF2-40B4-BE49-F238E27FC236}">
                    <a16:creationId xmlns:a16="http://schemas.microsoft.com/office/drawing/2014/main" id="{9CD08C3C-BB0B-4C81-992E-8C90FBC26D65}"/>
                  </a:ext>
                </a:extLst>
              </p:cNvPr>
              <p:cNvPicPr>
                <a:picLocks noGrp="1" noRot="1" noChangeAspect="1" noMove="1" noResize="1" noEditPoints="1" noAdjustHandles="1" noChangeArrowheads="1" noChangeShapeType="1" noCrop="1"/>
              </p:cNvPicPr>
              <p:nvPr/>
            </p:nvPicPr>
            <p:blipFill>
              <a:blip r:embed="rId6"/>
              <a:stretch>
                <a:fillRect/>
              </a:stretch>
            </p:blipFill>
            <p:spPr>
              <a:xfrm>
                <a:off x="-5418415" y="3653811"/>
                <a:ext cx="1693938" cy="308334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Surface Studio">
                <a:extLst>
                  <a:ext uri="{FF2B5EF4-FFF2-40B4-BE49-F238E27FC236}">
                    <a16:creationId xmlns:a16="http://schemas.microsoft.com/office/drawing/2014/main" id="{D144E37F-AB83-4319-BC15-2B845F6569B9}"/>
                  </a:ext>
                </a:extLst>
              </p:cNvPr>
              <p:cNvGraphicFramePr>
                <a:graphicFrameLocks/>
              </p:cNvGraphicFramePr>
              <p:nvPr>
                <p:extLst>
                  <p:ext uri="{D42A27DB-BD31-4B8C-83A1-F6EECF244321}">
                    <p14:modId xmlns:p14="http://schemas.microsoft.com/office/powerpoint/2010/main" val="2299101545"/>
                  </p:ext>
                </p:extLst>
              </p:nvPr>
            </p:nvGraphicFramePr>
            <p:xfrm>
              <a:off x="-2638010" y="4981801"/>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1873355" dy="-13556175" dz="179540"/>
                    <am3d:scale>
                      <am3d:sx n="1000000" d="1000000"/>
                      <am3d:sy n="1000000" d="1000000"/>
                      <am3d:sz n="1000000" d="1000000"/>
                    </am3d:scale>
                    <am3d:rot ax="1898854" ay="-4548254" az="-1851631"/>
                    <am3d:postTrans dx="2123695" dy="-4452426"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Surface Studio">
                <a:extLst>
                  <a:ext uri="{FF2B5EF4-FFF2-40B4-BE49-F238E27FC236}">
                    <a16:creationId xmlns:a16="http://schemas.microsoft.com/office/drawing/2014/main" id="{D144E37F-AB83-4319-BC15-2B845F6569B9}"/>
                  </a:ext>
                </a:extLst>
              </p:cNvPr>
              <p:cNvPicPr>
                <a:picLocks noGrp="1" noRot="1" noChangeAspect="1" noMove="1" noResize="1" noEditPoints="1" noAdjustHandles="1" noChangeArrowheads="1" noChangeShapeType="1" noCrop="1"/>
              </p:cNvPicPr>
              <p:nvPr/>
            </p:nvPicPr>
            <p:blipFill>
              <a:blip r:embed="rId8"/>
              <a:stretch>
                <a:fillRect/>
              </a:stretch>
            </p:blipFill>
            <p:spPr>
              <a:xfrm>
                <a:off x="-2638010" y="4981801"/>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Straight arrow">
                <a:extLst>
                  <a:ext uri="{FF2B5EF4-FFF2-40B4-BE49-F238E27FC236}">
                    <a16:creationId xmlns:a16="http://schemas.microsoft.com/office/drawing/2014/main" id="{FB446B31-988E-42BA-A07E-589432E3DAD9}"/>
                  </a:ext>
                </a:extLst>
              </p:cNvPr>
              <p:cNvGraphicFramePr>
                <a:graphicFrameLocks noChangeAspect="1"/>
              </p:cNvGraphicFramePr>
              <p:nvPr>
                <p:extLst>
                  <p:ext uri="{D42A27DB-BD31-4B8C-83A1-F6EECF244321}">
                    <p14:modId xmlns:p14="http://schemas.microsoft.com/office/powerpoint/2010/main" val="3446991721"/>
                  </p:ext>
                </p:extLst>
              </p:nvPr>
            </p:nvGraphicFramePr>
            <p:xfrm>
              <a:off x="-2079205" y="5576082"/>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Straight arrow">
                <a:extLst>
                  <a:ext uri="{FF2B5EF4-FFF2-40B4-BE49-F238E27FC236}">
                    <a16:creationId xmlns:a16="http://schemas.microsoft.com/office/drawing/2014/main" id="{FB446B31-988E-42BA-A07E-589432E3DAD9}"/>
                  </a:ext>
                </a:extLst>
              </p:cNvPr>
              <p:cNvPicPr>
                <a:picLocks noGrp="1" noRot="1" noChangeAspect="1" noMove="1" noResize="1" noEditPoints="1" noAdjustHandles="1" noChangeArrowheads="1" noChangeShapeType="1" noCrop="1"/>
              </p:cNvPicPr>
              <p:nvPr/>
            </p:nvPicPr>
            <p:blipFill>
              <a:blip r:embed="rId10"/>
              <a:stretch>
                <a:fillRect/>
              </a:stretch>
            </p:blipFill>
            <p:spPr>
              <a:xfrm>
                <a:off x="-2079205" y="5576082"/>
                <a:ext cx="1095787" cy="3608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Surface Studio">
                <a:extLst>
                  <a:ext uri="{FF2B5EF4-FFF2-40B4-BE49-F238E27FC236}">
                    <a16:creationId xmlns:a16="http://schemas.microsoft.com/office/drawing/2014/main" id="{07C78B6D-11F1-4BF5-BB72-754E468EB3B1}"/>
                  </a:ext>
                </a:extLst>
              </p:cNvPr>
              <p:cNvGraphicFramePr>
                <a:graphicFrameLocks/>
              </p:cNvGraphicFramePr>
              <p:nvPr>
                <p:extLst>
                  <p:ext uri="{D42A27DB-BD31-4B8C-83A1-F6EECF244321}">
                    <p14:modId xmlns:p14="http://schemas.microsoft.com/office/powerpoint/2010/main" val="232266120"/>
                  </p:ext>
                </p:extLst>
              </p:nvPr>
            </p:nvGraphicFramePr>
            <p:xfrm>
              <a:off x="-2868376" y="4732490"/>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1873355" dy="-13556175" dz="179540"/>
                    <am3d:scale>
                      <am3d:sx n="1000000" d="1000000"/>
                      <am3d:sy n="1000000" d="1000000"/>
                      <am3d:sz n="1000000" d="1000000"/>
                    </am3d:scale>
                    <am3d:rot ax="4504788" ay="-4445967" az="-4470910"/>
                    <am3d:postTrans dx="2123695" dy="-4452426"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Surface Studio">
                <a:extLst>
                  <a:ext uri="{FF2B5EF4-FFF2-40B4-BE49-F238E27FC236}">
                    <a16:creationId xmlns:a16="http://schemas.microsoft.com/office/drawing/2014/main" id="{07C78B6D-11F1-4BF5-BB72-754E468EB3B1}"/>
                  </a:ext>
                </a:extLst>
              </p:cNvPr>
              <p:cNvPicPr>
                <a:picLocks noGrp="1" noRot="1" noChangeAspect="1" noMove="1" noResize="1" noEditPoints="1" noAdjustHandles="1" noChangeArrowheads="1" noChangeShapeType="1" noCrop="1"/>
              </p:cNvPicPr>
              <p:nvPr/>
            </p:nvPicPr>
            <p:blipFill>
              <a:blip r:embed="rId11"/>
              <a:stretch>
                <a:fillRect/>
              </a:stretch>
            </p:blipFill>
            <p:spPr>
              <a:xfrm>
                <a:off x="-2868376" y="4732490"/>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Straight arrow">
                <a:extLst>
                  <a:ext uri="{FF2B5EF4-FFF2-40B4-BE49-F238E27FC236}">
                    <a16:creationId xmlns:a16="http://schemas.microsoft.com/office/drawing/2014/main" id="{74182A44-8FEF-45F7-B74B-8F81E0DF9960}"/>
                  </a:ext>
                </a:extLst>
              </p:cNvPr>
              <p:cNvGraphicFramePr>
                <a:graphicFrameLocks noChangeAspect="1"/>
              </p:cNvGraphicFramePr>
              <p:nvPr>
                <p:extLst>
                  <p:ext uri="{D42A27DB-BD31-4B8C-83A1-F6EECF244321}">
                    <p14:modId xmlns:p14="http://schemas.microsoft.com/office/powerpoint/2010/main" val="4012447022"/>
                  </p:ext>
                </p:extLst>
              </p:nvPr>
            </p:nvGraphicFramePr>
            <p:xfrm>
              <a:off x="-6485870" y="5541636"/>
              <a:ext cx="1095788" cy="360854"/>
            </p:xfrm>
            <a:graphic>
              <a:graphicData uri="http://schemas.microsoft.com/office/drawing/2017/model3d">
                <am3d:model3d r:embed="rId9">
                  <am3d:spPr>
                    <a:xfrm>
                      <a:off x="0" y="0"/>
                      <a:ext cx="1095788" cy="360854"/>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2"/>
                  </am3d:raster>
                  <am3d:objViewport viewportSz="12134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Straight arrow">
                <a:extLst>
                  <a:ext uri="{FF2B5EF4-FFF2-40B4-BE49-F238E27FC236}">
                    <a16:creationId xmlns:a16="http://schemas.microsoft.com/office/drawing/2014/main" id="{74182A44-8FEF-45F7-B74B-8F81E0DF9960}"/>
                  </a:ext>
                </a:extLst>
              </p:cNvPr>
              <p:cNvPicPr>
                <a:picLocks noGrp="1" noRot="1" noChangeAspect="1" noMove="1" noResize="1" noEditPoints="1" noAdjustHandles="1" noChangeArrowheads="1" noChangeShapeType="1" noCrop="1"/>
              </p:cNvPicPr>
              <p:nvPr/>
            </p:nvPicPr>
            <p:blipFill>
              <a:blip r:embed="rId12"/>
              <a:stretch>
                <a:fillRect/>
              </a:stretch>
            </p:blipFill>
            <p:spPr>
              <a:xfrm>
                <a:off x="-6485870" y="5541636"/>
                <a:ext cx="1095788" cy="360854"/>
              </a:xfrm>
              <a:prstGeom prst="rect">
                <a:avLst/>
              </a:prstGeom>
            </p:spPr>
          </p:pic>
        </mc:Fallback>
      </mc:AlternateContent>
      <p:pic>
        <p:nvPicPr>
          <p:cNvPr id="6" name="Picture 5">
            <a:extLst>
              <a:ext uri="{FF2B5EF4-FFF2-40B4-BE49-F238E27FC236}">
                <a16:creationId xmlns:a16="http://schemas.microsoft.com/office/drawing/2014/main" id="{46F2E61E-FD48-48A3-B505-D88FEED05D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87012" y="5195485"/>
            <a:ext cx="1177165" cy="1177165"/>
          </a:xfrm>
          <a:prstGeom prst="rect">
            <a:avLst/>
          </a:prstGeom>
        </p:spPr>
      </p:pic>
      <p:sp>
        <p:nvSpPr>
          <p:cNvPr id="2" name="TextBox 1">
            <a:extLst>
              <a:ext uri="{FF2B5EF4-FFF2-40B4-BE49-F238E27FC236}">
                <a16:creationId xmlns:a16="http://schemas.microsoft.com/office/drawing/2014/main" id="{C6AF3837-F9DB-4E0D-BBBE-8001BF5AA541}"/>
              </a:ext>
            </a:extLst>
          </p:cNvPr>
          <p:cNvSpPr txBox="1"/>
          <p:nvPr/>
        </p:nvSpPr>
        <p:spPr>
          <a:xfrm>
            <a:off x="1362075" y="2427514"/>
            <a:ext cx="9676039" cy="3447098"/>
          </a:xfrm>
          <a:prstGeom prst="rect">
            <a:avLst/>
          </a:prstGeom>
          <a:noFill/>
        </p:spPr>
        <p:txBody>
          <a:bodyPr wrap="square" rtlCol="0">
            <a:spAutoFit/>
          </a:bodyPr>
          <a:lstStyle/>
          <a:p>
            <a:pPr marL="342900" indent="-342900">
              <a:buAutoNum type="arabicPeriod"/>
            </a:pPr>
            <a:r>
              <a:rPr lang="en-US" sz="2800" dirty="0">
                <a:latin typeface="Bell MT" panose="02020503060305020303" pitchFamily="18" charset="0"/>
              </a:rPr>
              <a:t>Public Cloud</a:t>
            </a:r>
            <a:br>
              <a:rPr lang="en-US" sz="2800" dirty="0">
                <a:latin typeface="Bell MT" panose="02020503060305020303" pitchFamily="18" charset="0"/>
              </a:rPr>
            </a:br>
            <a:endParaRPr lang="en-US" sz="2800" dirty="0">
              <a:latin typeface="Bell MT" panose="02020503060305020303" pitchFamily="18" charset="0"/>
            </a:endParaRP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Public cloud is a deployment model where third-party service providers offer computing resources over the internet.</a:t>
            </a: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Applications and data are hosted on the provider's infrastructure.</a:t>
            </a: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It is accessible remotely and on a pay-per-use basis.</a:t>
            </a: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Scalability, maintenance, and security are handled by the provider.</a:t>
            </a: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Examples include AWS, Azure, and GCP.</a:t>
            </a:r>
          </a:p>
          <a:p>
            <a:pPr marL="800100" lvl="1" indent="-342900">
              <a:buAutoNum type="arabicPeriod"/>
            </a:pPr>
            <a:endParaRPr lang="en-IN" dirty="0"/>
          </a:p>
        </p:txBody>
      </p:sp>
      <p:sp>
        <p:nvSpPr>
          <p:cNvPr id="15" name="TextBox 14">
            <a:extLst>
              <a:ext uri="{FF2B5EF4-FFF2-40B4-BE49-F238E27FC236}">
                <a16:creationId xmlns:a16="http://schemas.microsoft.com/office/drawing/2014/main" id="{D4676450-B656-499E-9365-D081A89520F8}"/>
              </a:ext>
            </a:extLst>
          </p:cNvPr>
          <p:cNvSpPr txBox="1"/>
          <p:nvPr/>
        </p:nvSpPr>
        <p:spPr>
          <a:xfrm>
            <a:off x="-10874604" y="2336393"/>
            <a:ext cx="9343292" cy="4001095"/>
          </a:xfrm>
          <a:prstGeom prst="rect">
            <a:avLst/>
          </a:prstGeom>
          <a:noFill/>
        </p:spPr>
        <p:txBody>
          <a:bodyPr wrap="square">
            <a:spAutoFit/>
          </a:bodyPr>
          <a:lstStyle/>
          <a:p>
            <a:r>
              <a:rPr lang="en-US" sz="2800" dirty="0">
                <a:latin typeface="Bell MT" panose="02020503060305020303" pitchFamily="18" charset="0"/>
              </a:rPr>
              <a:t>2. Private Cloud</a:t>
            </a:r>
            <a:br>
              <a:rPr lang="en-US" sz="2800" dirty="0">
                <a:latin typeface="Bell MT" panose="02020503060305020303" pitchFamily="18" charset="0"/>
              </a:rPr>
            </a:br>
            <a:endParaRPr lang="en-US" sz="2800" dirty="0">
              <a:latin typeface="Bell MT" panose="02020503060305020303" pitchFamily="18" charset="0"/>
            </a:endParaRPr>
          </a:p>
          <a:p>
            <a:pPr marL="800100" lvl="1" indent="-342900">
              <a:buFont typeface="Arial" panose="020B0604020202020204" pitchFamily="34" charset="0"/>
              <a:buChar char="•"/>
            </a:pPr>
            <a:r>
              <a:rPr lang="en-US" sz="2200" b="0" i="0" dirty="0">
                <a:solidFill>
                  <a:srgbClr val="374151"/>
                </a:solidFill>
                <a:effectLst/>
                <a:latin typeface="Söhne"/>
              </a:rPr>
              <a:t>Private cloud is a dedicated deployment model for a single organization.</a:t>
            </a:r>
          </a:p>
          <a:p>
            <a:pPr marL="800100" lvl="1" indent="-342900">
              <a:buFont typeface="Arial" panose="020B0604020202020204" pitchFamily="34" charset="0"/>
              <a:buChar char="•"/>
            </a:pPr>
            <a:r>
              <a:rPr lang="en-US" sz="2200" b="0" i="0" dirty="0">
                <a:solidFill>
                  <a:srgbClr val="374151"/>
                </a:solidFill>
                <a:effectLst/>
                <a:latin typeface="Söhne"/>
              </a:rPr>
              <a:t>It offers exclusive control, enhanced security, and privacy.</a:t>
            </a:r>
          </a:p>
          <a:p>
            <a:pPr marL="800100" lvl="1" indent="-342900">
              <a:buFont typeface="Arial" panose="020B0604020202020204" pitchFamily="34" charset="0"/>
              <a:buChar char="•"/>
            </a:pPr>
            <a:r>
              <a:rPr lang="en-US" sz="2200" b="0" i="0" dirty="0">
                <a:solidFill>
                  <a:srgbClr val="374151"/>
                </a:solidFill>
                <a:effectLst/>
                <a:latin typeface="Söhne"/>
              </a:rPr>
              <a:t>Can be hosted on-premises or managed by a third-party.</a:t>
            </a:r>
          </a:p>
          <a:p>
            <a:pPr marL="800100" lvl="1" indent="-342900">
              <a:buFont typeface="Arial" panose="020B0604020202020204" pitchFamily="34" charset="0"/>
              <a:buChar char="•"/>
            </a:pPr>
            <a:r>
              <a:rPr lang="en-US" sz="2200" b="0" i="0" dirty="0">
                <a:solidFill>
                  <a:srgbClr val="374151"/>
                </a:solidFill>
                <a:effectLst/>
                <a:latin typeface="Söhne"/>
              </a:rPr>
              <a:t>Provides customization, resource allocation, and configurations.</a:t>
            </a:r>
          </a:p>
          <a:p>
            <a:pPr marL="800100" lvl="1" indent="-342900">
              <a:buFont typeface="Arial" panose="020B0604020202020204" pitchFamily="34" charset="0"/>
              <a:buChar char="•"/>
            </a:pPr>
            <a:r>
              <a:rPr lang="en-US" sz="2200" b="0" i="0" dirty="0">
                <a:solidFill>
                  <a:srgbClr val="374151"/>
                </a:solidFill>
                <a:effectLst/>
                <a:latin typeface="Söhne"/>
              </a:rPr>
              <a:t>Ideal for organizations with strict data security and compliance needs.</a:t>
            </a:r>
          </a:p>
          <a:p>
            <a:pPr marL="800100" lvl="1" indent="-342900">
              <a:buFont typeface="Arial" panose="020B0604020202020204" pitchFamily="34" charset="0"/>
              <a:buChar char="•"/>
            </a:pPr>
            <a:r>
              <a:rPr lang="en-US" sz="2200" b="0" i="0" dirty="0">
                <a:solidFill>
                  <a:srgbClr val="374151"/>
                </a:solidFill>
                <a:effectLst/>
                <a:latin typeface="Söhne"/>
              </a:rPr>
              <a:t>Offers predictable performance and reliability.</a:t>
            </a:r>
          </a:p>
          <a:p>
            <a:pPr marL="800100" lvl="1" indent="-342900">
              <a:buFont typeface="Arial" panose="020B0604020202020204" pitchFamily="34" charset="0"/>
              <a:buChar char="•"/>
            </a:pPr>
            <a:r>
              <a:rPr lang="en-US" sz="2200" b="0" i="0" dirty="0">
                <a:solidFill>
                  <a:srgbClr val="374151"/>
                </a:solidFill>
                <a:effectLst/>
                <a:latin typeface="Söhne"/>
              </a:rPr>
              <a:t>Maintenance, management, and security are the organization's responsibility.</a:t>
            </a:r>
          </a:p>
          <a:p>
            <a:pPr marL="800100" lvl="1" indent="-342900">
              <a:buFont typeface="Arial" panose="020B0604020202020204" pitchFamily="34" charset="0"/>
              <a:buChar char="•"/>
            </a:pPr>
            <a:r>
              <a:rPr lang="en-US" sz="2200" b="0" i="0" dirty="0">
                <a:solidFill>
                  <a:srgbClr val="374151"/>
                </a:solidFill>
                <a:effectLst/>
                <a:latin typeface="Söhne"/>
              </a:rPr>
              <a:t>Examples: VMware vSphere, OpenStack, Azure Stack.</a:t>
            </a:r>
          </a:p>
        </p:txBody>
      </p:sp>
    </p:spTree>
    <p:extLst>
      <p:ext uri="{BB962C8B-B14F-4D97-AF65-F5344CB8AC3E}">
        <p14:creationId xmlns:p14="http://schemas.microsoft.com/office/powerpoint/2010/main" val="275255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2599339" y="1543217"/>
            <a:ext cx="6993322" cy="769441"/>
          </a:xfrm>
          <a:prstGeom prst="rect">
            <a:avLst/>
          </a:prstGeom>
          <a:noFill/>
        </p:spPr>
        <p:txBody>
          <a:bodyPr wrap="square" rtlCol="0">
            <a:spAutoFit/>
          </a:bodyPr>
          <a:lstStyle/>
          <a:p>
            <a:pPr algn="ctr"/>
            <a:r>
              <a:rPr lang="en-US" sz="4400" dirty="0">
                <a:latin typeface="Bell MT" panose="02020503060305020303" pitchFamily="18" charset="0"/>
              </a:rPr>
              <a:t>DEPLOYMENT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sp>
        <p:nvSpPr>
          <p:cNvPr id="2" name="TextBox 1">
            <a:extLst>
              <a:ext uri="{FF2B5EF4-FFF2-40B4-BE49-F238E27FC236}">
                <a16:creationId xmlns:a16="http://schemas.microsoft.com/office/drawing/2014/main" id="{C6AF3837-F9DB-4E0D-BBBE-8001BF5AA541}"/>
              </a:ext>
            </a:extLst>
          </p:cNvPr>
          <p:cNvSpPr txBox="1"/>
          <p:nvPr/>
        </p:nvSpPr>
        <p:spPr>
          <a:xfrm>
            <a:off x="1362075" y="2427514"/>
            <a:ext cx="9676039" cy="4001095"/>
          </a:xfrm>
          <a:prstGeom prst="rect">
            <a:avLst/>
          </a:prstGeom>
          <a:noFill/>
        </p:spPr>
        <p:txBody>
          <a:bodyPr wrap="square" rtlCol="0">
            <a:spAutoFit/>
          </a:bodyPr>
          <a:lstStyle/>
          <a:p>
            <a:r>
              <a:rPr lang="en-US" sz="2800" dirty="0">
                <a:latin typeface="Bell MT" panose="02020503060305020303" pitchFamily="18" charset="0"/>
              </a:rPr>
              <a:t>2. Private Cloud</a:t>
            </a:r>
            <a:br>
              <a:rPr lang="en-US" sz="2800" dirty="0">
                <a:latin typeface="Bell MT" panose="02020503060305020303" pitchFamily="18" charset="0"/>
              </a:rPr>
            </a:br>
            <a:endParaRPr lang="en-US" sz="2800" dirty="0">
              <a:latin typeface="Bell MT" panose="02020503060305020303" pitchFamily="18" charset="0"/>
            </a:endParaRPr>
          </a:p>
          <a:p>
            <a:pPr marL="800100" lvl="1" indent="-342900">
              <a:buFont typeface="Arial" panose="020B0604020202020204" pitchFamily="34" charset="0"/>
              <a:buChar char="•"/>
            </a:pPr>
            <a:r>
              <a:rPr lang="en-US" sz="2200" b="0" i="0" dirty="0">
                <a:solidFill>
                  <a:srgbClr val="374151"/>
                </a:solidFill>
                <a:effectLst/>
                <a:latin typeface="Söhne"/>
              </a:rPr>
              <a:t>Private cloud is a dedicated deployment model for a single organization.</a:t>
            </a:r>
          </a:p>
          <a:p>
            <a:pPr marL="800100" lvl="1" indent="-342900">
              <a:buFont typeface="Arial" panose="020B0604020202020204" pitchFamily="34" charset="0"/>
              <a:buChar char="•"/>
            </a:pPr>
            <a:r>
              <a:rPr lang="en-US" sz="2200" b="0" i="0" dirty="0">
                <a:solidFill>
                  <a:srgbClr val="374151"/>
                </a:solidFill>
                <a:effectLst/>
                <a:latin typeface="Söhne"/>
              </a:rPr>
              <a:t>It offers exclusive control, enhanced security, and privacy.</a:t>
            </a:r>
          </a:p>
          <a:p>
            <a:pPr marL="800100" lvl="1" indent="-342900">
              <a:buFont typeface="Arial" panose="020B0604020202020204" pitchFamily="34" charset="0"/>
              <a:buChar char="•"/>
            </a:pPr>
            <a:r>
              <a:rPr lang="en-US" sz="2200" b="0" i="0" dirty="0">
                <a:solidFill>
                  <a:srgbClr val="374151"/>
                </a:solidFill>
                <a:effectLst/>
                <a:latin typeface="Söhne"/>
              </a:rPr>
              <a:t>Can be hosted on-premises or managed by a third-party.</a:t>
            </a:r>
          </a:p>
          <a:p>
            <a:pPr marL="800100" lvl="1" indent="-342900">
              <a:buFont typeface="Arial" panose="020B0604020202020204" pitchFamily="34" charset="0"/>
              <a:buChar char="•"/>
            </a:pPr>
            <a:r>
              <a:rPr lang="en-US" sz="2200" b="0" i="0" dirty="0">
                <a:solidFill>
                  <a:srgbClr val="374151"/>
                </a:solidFill>
                <a:effectLst/>
                <a:latin typeface="Söhne"/>
              </a:rPr>
              <a:t>Provides customization, resource allocation, and configurations.</a:t>
            </a:r>
          </a:p>
          <a:p>
            <a:pPr marL="800100" lvl="1" indent="-342900">
              <a:buFont typeface="Arial" panose="020B0604020202020204" pitchFamily="34" charset="0"/>
              <a:buChar char="•"/>
            </a:pPr>
            <a:r>
              <a:rPr lang="en-US" sz="2200" b="0" i="0" dirty="0">
                <a:solidFill>
                  <a:srgbClr val="374151"/>
                </a:solidFill>
                <a:effectLst/>
                <a:latin typeface="Söhne"/>
              </a:rPr>
              <a:t>Ideal for organizations with strict data security and compliance needs.</a:t>
            </a:r>
          </a:p>
          <a:p>
            <a:pPr marL="800100" lvl="1" indent="-342900">
              <a:buFont typeface="Arial" panose="020B0604020202020204" pitchFamily="34" charset="0"/>
              <a:buChar char="•"/>
            </a:pPr>
            <a:r>
              <a:rPr lang="en-US" sz="2200" b="0" i="0" dirty="0">
                <a:solidFill>
                  <a:srgbClr val="374151"/>
                </a:solidFill>
                <a:effectLst/>
                <a:latin typeface="Söhne"/>
              </a:rPr>
              <a:t>Offers predictable performance and reliability.</a:t>
            </a:r>
          </a:p>
          <a:p>
            <a:pPr marL="800100" lvl="1" indent="-342900">
              <a:buFont typeface="Arial" panose="020B0604020202020204" pitchFamily="34" charset="0"/>
              <a:buChar char="•"/>
            </a:pPr>
            <a:r>
              <a:rPr lang="en-US" sz="2200" b="0" i="0" dirty="0">
                <a:solidFill>
                  <a:srgbClr val="374151"/>
                </a:solidFill>
                <a:effectLst/>
                <a:latin typeface="Söhne"/>
              </a:rPr>
              <a:t>Maintenance, management, and security are the organization's responsibility.</a:t>
            </a:r>
          </a:p>
          <a:p>
            <a:pPr marL="800100" lvl="1" indent="-342900">
              <a:buFont typeface="Arial" panose="020B0604020202020204" pitchFamily="34" charset="0"/>
              <a:buChar char="•"/>
            </a:pPr>
            <a:r>
              <a:rPr lang="en-US" sz="2200" b="0" i="0" dirty="0">
                <a:solidFill>
                  <a:srgbClr val="374151"/>
                </a:solidFill>
                <a:effectLst/>
                <a:latin typeface="Söhne"/>
              </a:rPr>
              <a:t>Examples: VMware vSphere, OpenStack, Azure Stack.</a:t>
            </a:r>
          </a:p>
        </p:txBody>
      </p:sp>
      <p:sp>
        <p:nvSpPr>
          <p:cNvPr id="16" name="TextBox 15">
            <a:extLst>
              <a:ext uri="{FF2B5EF4-FFF2-40B4-BE49-F238E27FC236}">
                <a16:creationId xmlns:a16="http://schemas.microsoft.com/office/drawing/2014/main" id="{1A5C2CE6-9920-47BE-9960-7B129DB3FE56}"/>
              </a:ext>
            </a:extLst>
          </p:cNvPr>
          <p:cNvSpPr txBox="1"/>
          <p:nvPr/>
        </p:nvSpPr>
        <p:spPr>
          <a:xfrm>
            <a:off x="13039313" y="2489839"/>
            <a:ext cx="9343292" cy="1323439"/>
          </a:xfrm>
          <a:prstGeom prst="rect">
            <a:avLst/>
          </a:prstGeom>
          <a:noFill/>
        </p:spPr>
        <p:txBody>
          <a:bodyPr wrap="square">
            <a:spAutoFit/>
          </a:bodyPr>
          <a:lstStyle/>
          <a:p>
            <a:pPr marL="342900" indent="-342900">
              <a:buAutoNum type="arabicPeriod"/>
            </a:pPr>
            <a:r>
              <a:rPr lang="en-US" sz="1050" dirty="0">
                <a:latin typeface="Bell MT" panose="02020503060305020303" pitchFamily="18" charset="0"/>
              </a:rPr>
              <a:t>Public Cloud</a:t>
            </a:r>
            <a:br>
              <a:rPr lang="en-US" sz="1050" dirty="0">
                <a:latin typeface="Bell MT" panose="02020503060305020303" pitchFamily="18" charset="0"/>
              </a:rPr>
            </a:br>
            <a:endParaRPr lang="en-US" sz="1050" dirty="0">
              <a:latin typeface="Bell MT" panose="02020503060305020303" pitchFamily="18" charset="0"/>
            </a:endParaRP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Public cloud is a deployment model where third-party service providers offer computing resources over the internet.</a:t>
            </a: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Applications and data are hosted on the provider's infrastructure.</a:t>
            </a: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It is accessible remotely and on a pay-per-use basis.</a:t>
            </a: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Scalability, maintenance, and security are handled by the provider.</a:t>
            </a: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Examples include AWS, Azure, and GCP.</a:t>
            </a:r>
          </a:p>
          <a:p>
            <a:pPr marL="800100" lvl="1" indent="-342900">
              <a:buAutoNum type="arabicPeriod"/>
            </a:pPr>
            <a:endParaRPr lang="en-IN" sz="800" dirty="0"/>
          </a:p>
        </p:txBody>
      </p:sp>
      <p:sp>
        <p:nvSpPr>
          <p:cNvPr id="18" name="TextBox 17">
            <a:extLst>
              <a:ext uri="{FF2B5EF4-FFF2-40B4-BE49-F238E27FC236}">
                <a16:creationId xmlns:a16="http://schemas.microsoft.com/office/drawing/2014/main" id="{01C210AD-1F9D-4760-AECF-9A37273DF48C}"/>
              </a:ext>
            </a:extLst>
          </p:cNvPr>
          <p:cNvSpPr txBox="1"/>
          <p:nvPr/>
        </p:nvSpPr>
        <p:spPr>
          <a:xfrm>
            <a:off x="-13487400" y="1812730"/>
            <a:ext cx="11195538" cy="1661993"/>
          </a:xfrm>
          <a:prstGeom prst="rect">
            <a:avLst/>
          </a:prstGeom>
          <a:noFill/>
        </p:spPr>
        <p:txBody>
          <a:bodyPr wrap="square">
            <a:spAutoFit/>
          </a:bodyPr>
          <a:lstStyle/>
          <a:p>
            <a:r>
              <a:rPr lang="en-US" sz="1050" dirty="0">
                <a:latin typeface="Bell MT" panose="02020503060305020303" pitchFamily="18" charset="0"/>
              </a:rPr>
              <a:t>3. Hybrid Cloud</a:t>
            </a:r>
            <a:br>
              <a:rPr lang="en-US" sz="1050" dirty="0">
                <a:latin typeface="Bell MT" panose="02020503060305020303" pitchFamily="18" charset="0"/>
              </a:rPr>
            </a:br>
            <a:endParaRPr lang="en-US" sz="1050" dirty="0">
              <a:latin typeface="Bell MT" panose="02020503060305020303" pitchFamily="18" charset="0"/>
            </a:endParaRPr>
          </a:p>
          <a:p>
            <a:pPr marL="800100" lvl="1" indent="-342900">
              <a:buFont typeface="Arial" panose="020B0604020202020204" pitchFamily="34" charset="0"/>
              <a:buChar char="•"/>
            </a:pPr>
            <a:r>
              <a:rPr lang="en-US" sz="900" b="0" i="0" dirty="0">
                <a:solidFill>
                  <a:srgbClr val="374151"/>
                </a:solidFill>
                <a:effectLst/>
                <a:latin typeface="Söhne"/>
              </a:rPr>
              <a:t>Hybrid cloud combines public and private cloud infrastructure.</a:t>
            </a:r>
          </a:p>
          <a:p>
            <a:pPr marL="800100" lvl="1" indent="-342900">
              <a:buFont typeface="Arial" panose="020B0604020202020204" pitchFamily="34" charset="0"/>
              <a:buChar char="•"/>
            </a:pPr>
            <a:r>
              <a:rPr lang="en-US" sz="900" b="0" i="0" dirty="0">
                <a:solidFill>
                  <a:srgbClr val="374151"/>
                </a:solidFill>
                <a:effectLst/>
                <a:latin typeface="Söhne"/>
              </a:rPr>
              <a:t>It allows organizations to use both on-premises and public cloud services.</a:t>
            </a:r>
          </a:p>
          <a:p>
            <a:pPr marL="800100" lvl="1" indent="-342900">
              <a:buFont typeface="Arial" panose="020B0604020202020204" pitchFamily="34" charset="0"/>
              <a:buChar char="•"/>
            </a:pPr>
            <a:r>
              <a:rPr lang="en-US" sz="900" b="0" i="0" dirty="0">
                <a:solidFill>
                  <a:srgbClr val="374151"/>
                </a:solidFill>
                <a:effectLst/>
                <a:latin typeface="Söhne"/>
              </a:rPr>
              <a:t>Data and applications can move seamlessly between the private and public cloud.</a:t>
            </a:r>
          </a:p>
          <a:p>
            <a:pPr marL="800100" lvl="1" indent="-342900">
              <a:buFont typeface="Arial" panose="020B0604020202020204" pitchFamily="34" charset="0"/>
              <a:buChar char="•"/>
            </a:pPr>
            <a:r>
              <a:rPr lang="en-US" sz="900" b="0" i="0" dirty="0">
                <a:solidFill>
                  <a:srgbClr val="374151"/>
                </a:solidFill>
                <a:effectLst/>
                <a:latin typeface="Söhne"/>
              </a:rPr>
              <a:t>It offers flexibility for workload placement based on security, compliance, and performance needs.</a:t>
            </a:r>
          </a:p>
          <a:p>
            <a:pPr marL="800100" lvl="1" indent="-342900">
              <a:buFont typeface="Arial" panose="020B0604020202020204" pitchFamily="34" charset="0"/>
              <a:buChar char="•"/>
            </a:pPr>
            <a:r>
              <a:rPr lang="en-US" sz="900" b="0" i="0" dirty="0">
                <a:solidFill>
                  <a:srgbClr val="374151"/>
                </a:solidFill>
                <a:effectLst/>
                <a:latin typeface="Söhne"/>
              </a:rPr>
              <a:t>Organizations can benefit from public cloud scalability while maintaining control over sensitive data.</a:t>
            </a:r>
          </a:p>
          <a:p>
            <a:pPr marL="800100" lvl="1" indent="-342900">
              <a:buFont typeface="Arial" panose="020B0604020202020204" pitchFamily="34" charset="0"/>
              <a:buChar char="•"/>
            </a:pPr>
            <a:r>
              <a:rPr lang="en-US" sz="900" b="0" i="0" dirty="0">
                <a:solidFill>
                  <a:srgbClr val="374151"/>
                </a:solidFill>
                <a:effectLst/>
                <a:latin typeface="Söhne"/>
              </a:rPr>
              <a:t>Hybrid cloud requires managing both public and private cloud resources.</a:t>
            </a:r>
          </a:p>
          <a:p>
            <a:pPr marL="800100" lvl="1" indent="-342900">
              <a:buFont typeface="Arial" panose="020B0604020202020204" pitchFamily="34" charset="0"/>
              <a:buChar char="•"/>
            </a:pPr>
            <a:r>
              <a:rPr lang="en-US" sz="900" b="0" i="0" dirty="0">
                <a:solidFill>
                  <a:srgbClr val="374151"/>
                </a:solidFill>
                <a:effectLst/>
                <a:latin typeface="Söhne"/>
              </a:rPr>
              <a:t>Examples: AWS Outposts, Azure Stack, Google Anthos.</a:t>
            </a:r>
          </a:p>
          <a:p>
            <a:pPr marL="800100" lvl="1" indent="-342900">
              <a:buFont typeface="Arial" panose="020B0604020202020204" pitchFamily="34" charset="0"/>
              <a:buChar char="•"/>
            </a:pPr>
            <a:r>
              <a:rPr lang="en-US" sz="900" b="0" i="0" dirty="0">
                <a:solidFill>
                  <a:srgbClr val="374151"/>
                </a:solidFill>
                <a:effectLst/>
                <a:latin typeface="Söhne"/>
              </a:rPr>
              <a:t>Hybrid cloud is popular for businesses with specific data privacy or regulatory requirements.</a:t>
            </a:r>
          </a:p>
          <a:p>
            <a:pPr marL="800100" lvl="1" indent="-342900">
              <a:buAutoNum type="arabicPeriod"/>
            </a:pPr>
            <a:endParaRPr lang="en-IN" sz="800" dirty="0"/>
          </a:p>
        </p:txBody>
      </p:sp>
    </p:spTree>
    <p:extLst>
      <p:ext uri="{BB962C8B-B14F-4D97-AF65-F5344CB8AC3E}">
        <p14:creationId xmlns:p14="http://schemas.microsoft.com/office/powerpoint/2010/main" val="197306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2599339" y="1543217"/>
            <a:ext cx="6993322" cy="769441"/>
          </a:xfrm>
          <a:prstGeom prst="rect">
            <a:avLst/>
          </a:prstGeom>
          <a:noFill/>
        </p:spPr>
        <p:txBody>
          <a:bodyPr wrap="square" rtlCol="0">
            <a:spAutoFit/>
          </a:bodyPr>
          <a:lstStyle/>
          <a:p>
            <a:pPr algn="ctr"/>
            <a:r>
              <a:rPr lang="en-US" sz="4400" dirty="0">
                <a:latin typeface="Bell MT" panose="02020503060305020303" pitchFamily="18" charset="0"/>
              </a:rPr>
              <a:t>DEPLOYMENT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3" name="Picture 2">
            <a:extLst>
              <a:ext uri="{FF2B5EF4-FFF2-40B4-BE49-F238E27FC236}">
                <a16:creationId xmlns:a16="http://schemas.microsoft.com/office/drawing/2014/main" id="{7E5B3E3A-AB64-47D0-95FB-0B2F33DC4AD3}"/>
              </a:ext>
            </a:extLst>
          </p:cNvPr>
          <p:cNvPicPr>
            <a:picLocks noChangeAspect="1"/>
          </p:cNvPicPr>
          <p:nvPr/>
        </p:nvPicPr>
        <p:blipFill>
          <a:blip r:embed="rId3"/>
          <a:stretch>
            <a:fillRect/>
          </a:stretch>
        </p:blipFill>
        <p:spPr>
          <a:xfrm>
            <a:off x="5163144" y="7088777"/>
            <a:ext cx="2141261" cy="1146441"/>
          </a:xfrm>
          <a:prstGeom prst="rect">
            <a:avLst/>
          </a:prstGeom>
        </p:spPr>
      </p:pic>
      <p:sp>
        <p:nvSpPr>
          <p:cNvPr id="2" name="TextBox 1">
            <a:extLst>
              <a:ext uri="{FF2B5EF4-FFF2-40B4-BE49-F238E27FC236}">
                <a16:creationId xmlns:a16="http://schemas.microsoft.com/office/drawing/2014/main" id="{C6AF3837-F9DB-4E0D-BBBE-8001BF5AA541}"/>
              </a:ext>
            </a:extLst>
          </p:cNvPr>
          <p:cNvSpPr txBox="1"/>
          <p:nvPr/>
        </p:nvSpPr>
        <p:spPr>
          <a:xfrm>
            <a:off x="1362075" y="2427514"/>
            <a:ext cx="10555605" cy="4308872"/>
          </a:xfrm>
          <a:prstGeom prst="rect">
            <a:avLst/>
          </a:prstGeom>
          <a:noFill/>
        </p:spPr>
        <p:txBody>
          <a:bodyPr wrap="square" rtlCol="0">
            <a:spAutoFit/>
          </a:bodyPr>
          <a:lstStyle/>
          <a:p>
            <a:r>
              <a:rPr lang="en-US" sz="2800" dirty="0">
                <a:latin typeface="Bell MT" panose="02020503060305020303" pitchFamily="18" charset="0"/>
              </a:rPr>
              <a:t>3. Hybrid Cloud</a:t>
            </a:r>
            <a:br>
              <a:rPr lang="en-US" sz="2800" dirty="0">
                <a:latin typeface="Bell MT" panose="02020503060305020303" pitchFamily="18" charset="0"/>
              </a:rPr>
            </a:br>
            <a:endParaRPr lang="en-US" sz="2800" dirty="0">
              <a:latin typeface="Bell MT" panose="02020503060305020303" pitchFamily="18" charset="0"/>
            </a:endParaRPr>
          </a:p>
          <a:p>
            <a:pPr marL="800100" lvl="1" indent="-342900">
              <a:buFont typeface="Arial" panose="020B0604020202020204" pitchFamily="34" charset="0"/>
              <a:buChar char="•"/>
            </a:pPr>
            <a:r>
              <a:rPr lang="en-US" sz="2000" b="0" i="0" dirty="0">
                <a:solidFill>
                  <a:srgbClr val="374151"/>
                </a:solidFill>
                <a:effectLst/>
                <a:latin typeface="Söhne"/>
              </a:rPr>
              <a:t>Hybrid cloud combines public and private cloud infrastructure.</a:t>
            </a:r>
          </a:p>
          <a:p>
            <a:pPr marL="800100" lvl="1" indent="-342900">
              <a:buFont typeface="Arial" panose="020B0604020202020204" pitchFamily="34" charset="0"/>
              <a:buChar char="•"/>
            </a:pPr>
            <a:r>
              <a:rPr lang="en-US" sz="2000" b="0" i="0" dirty="0">
                <a:solidFill>
                  <a:srgbClr val="374151"/>
                </a:solidFill>
                <a:effectLst/>
                <a:latin typeface="Söhne"/>
              </a:rPr>
              <a:t>It allows organizations to use both on-premises and public cloud services.</a:t>
            </a:r>
          </a:p>
          <a:p>
            <a:pPr marL="800100" lvl="1" indent="-342900">
              <a:buFont typeface="Arial" panose="020B0604020202020204" pitchFamily="34" charset="0"/>
              <a:buChar char="•"/>
            </a:pPr>
            <a:r>
              <a:rPr lang="en-US" sz="2000" b="0" i="0" dirty="0">
                <a:solidFill>
                  <a:srgbClr val="374151"/>
                </a:solidFill>
                <a:effectLst/>
                <a:latin typeface="Söhne"/>
              </a:rPr>
              <a:t>Data and applications can move seamlessly between the private and public cloud.</a:t>
            </a:r>
          </a:p>
          <a:p>
            <a:pPr marL="800100" lvl="1" indent="-342900">
              <a:buFont typeface="Arial" panose="020B0604020202020204" pitchFamily="34" charset="0"/>
              <a:buChar char="•"/>
            </a:pPr>
            <a:r>
              <a:rPr lang="en-US" sz="2000" b="0" i="0" dirty="0">
                <a:solidFill>
                  <a:srgbClr val="374151"/>
                </a:solidFill>
                <a:effectLst/>
                <a:latin typeface="Söhne"/>
              </a:rPr>
              <a:t>It offers flexibility for workload placement based on security, compliance, and performance needs.</a:t>
            </a:r>
          </a:p>
          <a:p>
            <a:pPr marL="800100" lvl="1" indent="-342900">
              <a:buFont typeface="Arial" panose="020B0604020202020204" pitchFamily="34" charset="0"/>
              <a:buChar char="•"/>
            </a:pPr>
            <a:r>
              <a:rPr lang="en-US" sz="2000" b="0" i="0" dirty="0">
                <a:solidFill>
                  <a:srgbClr val="374151"/>
                </a:solidFill>
                <a:effectLst/>
                <a:latin typeface="Söhne"/>
              </a:rPr>
              <a:t>Organizations can benefit from public cloud scalability while maintaining control over sensitive data.</a:t>
            </a:r>
          </a:p>
          <a:p>
            <a:pPr marL="800100" lvl="1" indent="-342900">
              <a:buFont typeface="Arial" panose="020B0604020202020204" pitchFamily="34" charset="0"/>
              <a:buChar char="•"/>
            </a:pPr>
            <a:r>
              <a:rPr lang="en-US" sz="2000" b="0" i="0" dirty="0">
                <a:solidFill>
                  <a:srgbClr val="374151"/>
                </a:solidFill>
                <a:effectLst/>
                <a:latin typeface="Söhne"/>
              </a:rPr>
              <a:t>Hybrid cloud requires managing both public and private cloud resources.</a:t>
            </a:r>
          </a:p>
          <a:p>
            <a:pPr marL="800100" lvl="1" indent="-342900">
              <a:buFont typeface="Arial" panose="020B0604020202020204" pitchFamily="34" charset="0"/>
              <a:buChar char="•"/>
            </a:pPr>
            <a:r>
              <a:rPr lang="en-US" sz="2000" b="0" i="0" dirty="0">
                <a:solidFill>
                  <a:srgbClr val="374151"/>
                </a:solidFill>
                <a:effectLst/>
                <a:latin typeface="Söhne"/>
              </a:rPr>
              <a:t>Examples: AWS Outposts, Azure Stack, Google Anthos.</a:t>
            </a:r>
          </a:p>
          <a:p>
            <a:pPr marL="800100" lvl="1" indent="-342900">
              <a:buFont typeface="Arial" panose="020B0604020202020204" pitchFamily="34" charset="0"/>
              <a:buChar char="•"/>
            </a:pPr>
            <a:r>
              <a:rPr lang="en-US" sz="2000" b="0" i="0" dirty="0">
                <a:solidFill>
                  <a:srgbClr val="374151"/>
                </a:solidFill>
                <a:effectLst/>
                <a:latin typeface="Söhne"/>
              </a:rPr>
              <a:t>Hybrid cloud is popular for businesses with specific data privacy or regulatory requirements.</a:t>
            </a:r>
          </a:p>
          <a:p>
            <a:pPr marL="800100" lvl="1" indent="-342900">
              <a:buAutoNum type="arabicPeriod"/>
            </a:pPr>
            <a:endParaRPr lang="en-IN" dirty="0"/>
          </a:p>
        </p:txBody>
      </p:sp>
      <p:sp>
        <p:nvSpPr>
          <p:cNvPr id="17" name="TextBox 16">
            <a:extLst>
              <a:ext uri="{FF2B5EF4-FFF2-40B4-BE49-F238E27FC236}">
                <a16:creationId xmlns:a16="http://schemas.microsoft.com/office/drawing/2014/main" id="{2849E6F8-FB25-4137-8C67-850AB8FA6D6A}"/>
              </a:ext>
            </a:extLst>
          </p:cNvPr>
          <p:cNvSpPr txBox="1"/>
          <p:nvPr/>
        </p:nvSpPr>
        <p:spPr>
          <a:xfrm>
            <a:off x="12637476" y="1927937"/>
            <a:ext cx="9214338" cy="1723549"/>
          </a:xfrm>
          <a:prstGeom prst="rect">
            <a:avLst/>
          </a:prstGeom>
          <a:noFill/>
        </p:spPr>
        <p:txBody>
          <a:bodyPr wrap="square">
            <a:spAutoFit/>
          </a:bodyPr>
          <a:lstStyle/>
          <a:p>
            <a:r>
              <a:rPr lang="en-US" sz="1100" dirty="0">
                <a:latin typeface="Bell MT" panose="02020503060305020303" pitchFamily="18" charset="0"/>
              </a:rPr>
              <a:t>2. Private Cloud</a:t>
            </a:r>
            <a:br>
              <a:rPr lang="en-US" sz="1100" dirty="0">
                <a:latin typeface="Bell MT" panose="02020503060305020303" pitchFamily="18" charset="0"/>
              </a:rPr>
            </a:br>
            <a:endParaRPr lang="en-US" sz="1100" dirty="0">
              <a:latin typeface="Bell MT" panose="02020503060305020303" pitchFamily="18" charset="0"/>
            </a:endParaRPr>
          </a:p>
          <a:p>
            <a:pPr marL="800100" lvl="1" indent="-342900">
              <a:buFont typeface="Arial" panose="020B0604020202020204" pitchFamily="34" charset="0"/>
              <a:buChar char="•"/>
            </a:pPr>
            <a:r>
              <a:rPr lang="en-US" sz="1050" b="0" i="0" dirty="0">
                <a:solidFill>
                  <a:srgbClr val="374151"/>
                </a:solidFill>
                <a:effectLst/>
                <a:latin typeface="Söhne"/>
              </a:rPr>
              <a:t>Private cloud is a dedicated deployment model for a single organization.</a:t>
            </a:r>
          </a:p>
          <a:p>
            <a:pPr marL="800100" lvl="1" indent="-342900">
              <a:buFont typeface="Arial" panose="020B0604020202020204" pitchFamily="34" charset="0"/>
              <a:buChar char="•"/>
            </a:pPr>
            <a:r>
              <a:rPr lang="en-US" sz="1050" b="0" i="0" dirty="0">
                <a:solidFill>
                  <a:srgbClr val="374151"/>
                </a:solidFill>
                <a:effectLst/>
                <a:latin typeface="Söhne"/>
              </a:rPr>
              <a:t>It offers exclusive control, enhanced security, and privacy.</a:t>
            </a:r>
          </a:p>
          <a:p>
            <a:pPr marL="800100" lvl="1" indent="-342900">
              <a:buFont typeface="Arial" panose="020B0604020202020204" pitchFamily="34" charset="0"/>
              <a:buChar char="•"/>
            </a:pPr>
            <a:r>
              <a:rPr lang="en-US" sz="1050" b="0" i="0" dirty="0">
                <a:solidFill>
                  <a:srgbClr val="374151"/>
                </a:solidFill>
                <a:effectLst/>
                <a:latin typeface="Söhne"/>
              </a:rPr>
              <a:t>Can be hosted on-premises or managed by a third-party.</a:t>
            </a:r>
          </a:p>
          <a:p>
            <a:pPr marL="800100" lvl="1" indent="-342900">
              <a:buFont typeface="Arial" panose="020B0604020202020204" pitchFamily="34" charset="0"/>
              <a:buChar char="•"/>
            </a:pPr>
            <a:r>
              <a:rPr lang="en-US" sz="1050" b="0" i="0" dirty="0">
                <a:solidFill>
                  <a:srgbClr val="374151"/>
                </a:solidFill>
                <a:effectLst/>
                <a:latin typeface="Söhne"/>
              </a:rPr>
              <a:t>Provides customization, resource allocation, and configurations.</a:t>
            </a:r>
          </a:p>
          <a:p>
            <a:pPr marL="800100" lvl="1" indent="-342900">
              <a:buFont typeface="Arial" panose="020B0604020202020204" pitchFamily="34" charset="0"/>
              <a:buChar char="•"/>
            </a:pPr>
            <a:r>
              <a:rPr lang="en-US" sz="1050" b="0" i="0" dirty="0">
                <a:solidFill>
                  <a:srgbClr val="374151"/>
                </a:solidFill>
                <a:effectLst/>
                <a:latin typeface="Söhne"/>
              </a:rPr>
              <a:t>Ideal for organizations with strict data security and compliance needs.</a:t>
            </a:r>
          </a:p>
          <a:p>
            <a:pPr marL="800100" lvl="1" indent="-342900">
              <a:buFont typeface="Arial" panose="020B0604020202020204" pitchFamily="34" charset="0"/>
              <a:buChar char="•"/>
            </a:pPr>
            <a:r>
              <a:rPr lang="en-US" sz="1050" b="0" i="0" dirty="0">
                <a:solidFill>
                  <a:srgbClr val="374151"/>
                </a:solidFill>
                <a:effectLst/>
                <a:latin typeface="Söhne"/>
              </a:rPr>
              <a:t>Offers predictable performance and reliability.</a:t>
            </a:r>
          </a:p>
          <a:p>
            <a:pPr marL="800100" lvl="1" indent="-342900">
              <a:buFont typeface="Arial" panose="020B0604020202020204" pitchFamily="34" charset="0"/>
              <a:buChar char="•"/>
            </a:pPr>
            <a:r>
              <a:rPr lang="en-US" sz="1050" b="0" i="0" dirty="0">
                <a:solidFill>
                  <a:srgbClr val="374151"/>
                </a:solidFill>
                <a:effectLst/>
                <a:latin typeface="Söhne"/>
              </a:rPr>
              <a:t>Maintenance, management, and security are the organization's responsibility.</a:t>
            </a:r>
          </a:p>
          <a:p>
            <a:pPr marL="800100" lvl="1" indent="-342900">
              <a:buFont typeface="Arial" panose="020B0604020202020204" pitchFamily="34" charset="0"/>
              <a:buChar char="•"/>
            </a:pPr>
            <a:r>
              <a:rPr lang="en-US" sz="1050" b="0" i="0" dirty="0">
                <a:solidFill>
                  <a:srgbClr val="374151"/>
                </a:solidFill>
                <a:effectLst/>
                <a:latin typeface="Söhne"/>
              </a:rPr>
              <a:t>Examples: VMware vSphere, OpenStack, Azure Stack.</a:t>
            </a:r>
          </a:p>
        </p:txBody>
      </p:sp>
    </p:spTree>
    <p:extLst>
      <p:ext uri="{BB962C8B-B14F-4D97-AF65-F5344CB8AC3E}">
        <p14:creationId xmlns:p14="http://schemas.microsoft.com/office/powerpoint/2010/main" val="388654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3101143" y="1566952"/>
            <a:ext cx="6265265" cy="769441"/>
          </a:xfrm>
          <a:prstGeom prst="rect">
            <a:avLst/>
          </a:prstGeom>
          <a:noFill/>
        </p:spPr>
        <p:txBody>
          <a:bodyPr wrap="square" rtlCol="0">
            <a:spAutoFit/>
          </a:bodyPr>
          <a:lstStyle/>
          <a:p>
            <a:pPr algn="ctr"/>
            <a:r>
              <a:rPr lang="en-US" sz="4400" dirty="0">
                <a:latin typeface="Bell MT" panose="02020503060305020303" pitchFamily="18" charset="0"/>
              </a:rPr>
              <a:t>SERVICE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3" name="Picture 2">
            <a:extLst>
              <a:ext uri="{FF2B5EF4-FFF2-40B4-BE49-F238E27FC236}">
                <a16:creationId xmlns:a16="http://schemas.microsoft.com/office/drawing/2014/main" id="{7E5B3E3A-AB64-47D0-95FB-0B2F33DC4AD3}"/>
              </a:ext>
            </a:extLst>
          </p:cNvPr>
          <p:cNvPicPr>
            <a:picLocks noChangeAspect="1"/>
          </p:cNvPicPr>
          <p:nvPr/>
        </p:nvPicPr>
        <p:blipFill>
          <a:blip r:embed="rId3"/>
          <a:stretch>
            <a:fillRect/>
          </a:stretch>
        </p:blipFill>
        <p:spPr>
          <a:xfrm>
            <a:off x="1864682" y="2179534"/>
            <a:ext cx="8738186" cy="4678466"/>
          </a:xfrm>
          <a:prstGeom prst="rect">
            <a:avLst/>
          </a:prstGeom>
        </p:spPr>
      </p:pic>
      <p:sp>
        <p:nvSpPr>
          <p:cNvPr id="14" name="TextBox 13">
            <a:extLst>
              <a:ext uri="{FF2B5EF4-FFF2-40B4-BE49-F238E27FC236}">
                <a16:creationId xmlns:a16="http://schemas.microsoft.com/office/drawing/2014/main" id="{C1461365-A8FD-4C48-A00D-76A629A5866B}"/>
              </a:ext>
            </a:extLst>
          </p:cNvPr>
          <p:cNvSpPr txBox="1"/>
          <p:nvPr/>
        </p:nvSpPr>
        <p:spPr>
          <a:xfrm>
            <a:off x="-8231160" y="-2323713"/>
            <a:ext cx="1361437" cy="276999"/>
          </a:xfrm>
          <a:prstGeom prst="rect">
            <a:avLst/>
          </a:prstGeom>
          <a:noFill/>
        </p:spPr>
        <p:txBody>
          <a:bodyPr wrap="square">
            <a:spAutoFit/>
          </a:bodyPr>
          <a:lstStyle/>
          <a:p>
            <a:r>
              <a:rPr lang="en-US" sz="200" b="1" i="0" dirty="0">
                <a:solidFill>
                  <a:srgbClr val="374151"/>
                </a:solidFill>
                <a:effectLst/>
                <a:latin typeface="Bell MT" panose="02020503060305020303" pitchFamily="18" charset="0"/>
              </a:rPr>
              <a:t>SaaS (Software as a Service): </a:t>
            </a:r>
            <a:r>
              <a:rPr lang="en-US" sz="100" b="0" i="0" dirty="0">
                <a:solidFill>
                  <a:srgbClr val="374151"/>
                </a:solidFill>
                <a:effectLst/>
                <a:latin typeface="Bell MT" panose="02020503060305020303" pitchFamily="18" charset="0"/>
              </a:rPr>
              <a:t>Software applications provided over the internet, accessible through a </a:t>
            </a:r>
            <a:r>
              <a:rPr lang="en-US" sz="100" dirty="0">
                <a:solidFill>
                  <a:srgbClr val="374151"/>
                </a:solidFill>
                <a:latin typeface="Bell MT" panose="02020503060305020303" pitchFamily="18" charset="0"/>
              </a:rPr>
              <a:t>             </a:t>
            </a:r>
            <a:r>
              <a:rPr lang="en-US" sz="100" b="0" i="0" dirty="0">
                <a:solidFill>
                  <a:srgbClr val="374151"/>
                </a:solidFill>
                <a:effectLst/>
                <a:latin typeface="Bell MT" panose="02020503060305020303" pitchFamily="18" charset="0"/>
              </a:rPr>
              <a:t>web browser or API. Example: Gmail, a widely used SaaS-based email service provided by Google. </a:t>
            </a:r>
          </a:p>
          <a:p>
            <a:endParaRPr lang="en-US" sz="100" b="0" i="0" dirty="0">
              <a:solidFill>
                <a:srgbClr val="374151"/>
              </a:solidFill>
              <a:effectLst/>
              <a:latin typeface="Bell MT" panose="02020503060305020303" pitchFamily="18" charset="0"/>
            </a:endParaRPr>
          </a:p>
          <a:p>
            <a:r>
              <a:rPr lang="en-US" sz="200" b="1" i="0" dirty="0">
                <a:solidFill>
                  <a:srgbClr val="374151"/>
                </a:solidFill>
                <a:effectLst/>
                <a:latin typeface="Bell MT" panose="02020503060305020303" pitchFamily="18" charset="0"/>
              </a:rPr>
              <a:t>PaaS (Platform as a Service): </a:t>
            </a:r>
            <a:r>
              <a:rPr lang="en-US" sz="100" b="0" i="0" dirty="0">
                <a:solidFill>
                  <a:srgbClr val="374151"/>
                </a:solidFill>
                <a:effectLst/>
                <a:latin typeface="Bell MT" panose="02020503060305020303" pitchFamily="18" charset="0"/>
              </a:rPr>
              <a:t>Platform and development tools offered as a service, allowing    developers to build, deploy, and manage applications. Example: Google </a:t>
            </a:r>
            <a:r>
              <a:rPr lang="en-US" sz="100" b="0" i="0" dirty="0" err="1">
                <a:solidFill>
                  <a:srgbClr val="374151"/>
                </a:solidFill>
                <a:effectLst/>
                <a:latin typeface="Bell MT" panose="02020503060305020303" pitchFamily="18" charset="0"/>
              </a:rPr>
              <a:t>Colab</a:t>
            </a:r>
            <a:r>
              <a:rPr lang="en-US" sz="100" b="0" i="0" dirty="0">
                <a:solidFill>
                  <a:srgbClr val="374151"/>
                </a:solidFill>
                <a:effectLst/>
                <a:latin typeface="Bell MT" panose="02020503060305020303" pitchFamily="18" charset="0"/>
              </a:rPr>
              <a:t>, a PaaS platform that   provides an online development environment for coding, data analysis, and machine learning.</a:t>
            </a:r>
          </a:p>
          <a:p>
            <a:endParaRPr lang="en-US" sz="200" b="1" i="0" dirty="0">
              <a:solidFill>
                <a:srgbClr val="374151"/>
              </a:solidFill>
              <a:effectLst/>
              <a:latin typeface="Bell MT" panose="02020503060305020303" pitchFamily="18" charset="0"/>
            </a:endParaRPr>
          </a:p>
          <a:p>
            <a:r>
              <a:rPr lang="en-US" sz="200" b="1" i="0" dirty="0">
                <a:solidFill>
                  <a:srgbClr val="374151"/>
                </a:solidFill>
                <a:effectLst/>
                <a:latin typeface="Bell MT" panose="02020503060305020303" pitchFamily="18" charset="0"/>
              </a:rPr>
              <a:t>IaaS (Infrastructure as a Service): </a:t>
            </a:r>
            <a:r>
              <a:rPr lang="en-US" sz="100" b="0" i="0" dirty="0">
                <a:solidFill>
                  <a:srgbClr val="374151"/>
                </a:solidFill>
                <a:effectLst/>
                <a:latin typeface="Bell MT" panose="02020503060305020303" pitchFamily="18" charset="0"/>
              </a:rPr>
              <a:t>Virtualized computing resources, such as servers, storage, and networking, provided as a service. Example: Amazon Web Services (AWS), a leading IaaS provider offering a range of virtualized infrastructure resources for businesses in India.</a:t>
            </a:r>
            <a:endParaRPr lang="en-IN" sz="100" dirty="0">
              <a:latin typeface="Bell MT" panose="02020503060305020303" pitchFamily="18" charset="0"/>
            </a:endParaRPr>
          </a:p>
        </p:txBody>
      </p:sp>
    </p:spTree>
    <p:extLst>
      <p:ext uri="{BB962C8B-B14F-4D97-AF65-F5344CB8AC3E}">
        <p14:creationId xmlns:p14="http://schemas.microsoft.com/office/powerpoint/2010/main" val="2863581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3101143" y="1566952"/>
            <a:ext cx="6265265" cy="769441"/>
          </a:xfrm>
          <a:prstGeom prst="rect">
            <a:avLst/>
          </a:prstGeom>
          <a:noFill/>
        </p:spPr>
        <p:txBody>
          <a:bodyPr wrap="square" rtlCol="0">
            <a:spAutoFit/>
          </a:bodyPr>
          <a:lstStyle/>
          <a:p>
            <a:pPr algn="ctr"/>
            <a:r>
              <a:rPr lang="en-US" sz="4400" dirty="0">
                <a:latin typeface="Bell MT" panose="02020503060305020303" pitchFamily="18" charset="0"/>
              </a:rPr>
              <a:t>SERVICE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257381"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3" name="Picture 2">
            <a:extLst>
              <a:ext uri="{FF2B5EF4-FFF2-40B4-BE49-F238E27FC236}">
                <a16:creationId xmlns:a16="http://schemas.microsoft.com/office/drawing/2014/main" id="{7E5B3E3A-AB64-47D0-95FB-0B2F33DC4AD3}"/>
              </a:ext>
            </a:extLst>
          </p:cNvPr>
          <p:cNvPicPr>
            <a:picLocks noChangeAspect="1"/>
          </p:cNvPicPr>
          <p:nvPr/>
        </p:nvPicPr>
        <p:blipFill>
          <a:blip r:embed="rId3"/>
          <a:stretch>
            <a:fillRect/>
          </a:stretch>
        </p:blipFill>
        <p:spPr>
          <a:xfrm>
            <a:off x="13089934" y="7174524"/>
            <a:ext cx="2342841" cy="1254368"/>
          </a:xfrm>
          <a:prstGeom prst="rect">
            <a:avLst/>
          </a:prstGeom>
        </p:spPr>
      </p:pic>
      <p:sp>
        <p:nvSpPr>
          <p:cNvPr id="7" name="TextBox 6">
            <a:extLst>
              <a:ext uri="{FF2B5EF4-FFF2-40B4-BE49-F238E27FC236}">
                <a16:creationId xmlns:a16="http://schemas.microsoft.com/office/drawing/2014/main" id="{86EF8D1F-03FD-497A-9919-A0E4A97D7F77}"/>
              </a:ext>
            </a:extLst>
          </p:cNvPr>
          <p:cNvSpPr txBox="1"/>
          <p:nvPr/>
        </p:nvSpPr>
        <p:spPr>
          <a:xfrm>
            <a:off x="1523794" y="2721115"/>
            <a:ext cx="10065694" cy="2985433"/>
          </a:xfrm>
          <a:prstGeom prst="rect">
            <a:avLst/>
          </a:prstGeom>
          <a:noFill/>
        </p:spPr>
        <p:txBody>
          <a:bodyPr wrap="square">
            <a:spAutoFit/>
          </a:bodyPr>
          <a:lstStyle/>
          <a:p>
            <a:r>
              <a:rPr lang="en-US" sz="2000" b="1" i="0" dirty="0">
                <a:solidFill>
                  <a:srgbClr val="374151"/>
                </a:solidFill>
                <a:effectLst/>
                <a:latin typeface="Bell MT" panose="02020503060305020303" pitchFamily="18" charset="0"/>
              </a:rPr>
              <a:t>SaaS (Software as a Service): </a:t>
            </a:r>
            <a:r>
              <a:rPr lang="en-US" b="0" i="0" dirty="0">
                <a:solidFill>
                  <a:srgbClr val="374151"/>
                </a:solidFill>
                <a:effectLst/>
                <a:latin typeface="Bell MT" panose="02020503060305020303" pitchFamily="18" charset="0"/>
              </a:rPr>
              <a:t>Software applications provided over the internet, accessible through a </a:t>
            </a:r>
            <a:r>
              <a:rPr lang="en-US" dirty="0">
                <a:solidFill>
                  <a:srgbClr val="374151"/>
                </a:solidFill>
                <a:latin typeface="Bell MT" panose="02020503060305020303" pitchFamily="18" charset="0"/>
              </a:rPr>
              <a:t>             </a:t>
            </a:r>
            <a:r>
              <a:rPr lang="en-US" b="0" i="0" dirty="0">
                <a:solidFill>
                  <a:srgbClr val="374151"/>
                </a:solidFill>
                <a:effectLst/>
                <a:latin typeface="Bell MT" panose="02020503060305020303" pitchFamily="18" charset="0"/>
              </a:rPr>
              <a:t>web browser or API. Example: Gmail, a widely used SaaS-based email service provided by Google. </a:t>
            </a:r>
          </a:p>
          <a:p>
            <a:endParaRPr lang="en-US" b="0" i="0" dirty="0">
              <a:solidFill>
                <a:srgbClr val="374151"/>
              </a:solidFill>
              <a:effectLst/>
              <a:latin typeface="Bell MT" panose="02020503060305020303" pitchFamily="18" charset="0"/>
            </a:endParaRPr>
          </a:p>
          <a:p>
            <a:r>
              <a:rPr lang="en-US" sz="2000" b="1" i="0" dirty="0">
                <a:solidFill>
                  <a:srgbClr val="374151"/>
                </a:solidFill>
                <a:effectLst/>
                <a:latin typeface="Bell MT" panose="02020503060305020303" pitchFamily="18" charset="0"/>
              </a:rPr>
              <a:t>PaaS (Platform as a Service): </a:t>
            </a:r>
            <a:r>
              <a:rPr lang="en-US" b="0" i="0" dirty="0">
                <a:solidFill>
                  <a:srgbClr val="374151"/>
                </a:solidFill>
                <a:effectLst/>
                <a:latin typeface="Bell MT" panose="02020503060305020303" pitchFamily="18" charset="0"/>
              </a:rPr>
              <a:t>Platform and development tools offered as a service, allowing    developers to build, deploy, and manage applications. Example: Google </a:t>
            </a:r>
            <a:r>
              <a:rPr lang="en-US" b="0" i="0" dirty="0" err="1">
                <a:solidFill>
                  <a:srgbClr val="374151"/>
                </a:solidFill>
                <a:effectLst/>
                <a:latin typeface="Bell MT" panose="02020503060305020303" pitchFamily="18" charset="0"/>
              </a:rPr>
              <a:t>Colab</a:t>
            </a:r>
            <a:r>
              <a:rPr lang="en-US" b="0" i="0" dirty="0">
                <a:solidFill>
                  <a:srgbClr val="374151"/>
                </a:solidFill>
                <a:effectLst/>
                <a:latin typeface="Bell MT" panose="02020503060305020303" pitchFamily="18" charset="0"/>
              </a:rPr>
              <a:t>, a PaaS platform that   provides an online development environment for coding, data analysis, and machine learning.</a:t>
            </a:r>
          </a:p>
          <a:p>
            <a:endParaRPr lang="en-US" sz="2000" b="1" i="0" dirty="0">
              <a:solidFill>
                <a:srgbClr val="374151"/>
              </a:solidFill>
              <a:effectLst/>
              <a:latin typeface="Bell MT" panose="02020503060305020303" pitchFamily="18" charset="0"/>
            </a:endParaRPr>
          </a:p>
          <a:p>
            <a:r>
              <a:rPr lang="en-US" sz="2000" b="1" i="0" dirty="0">
                <a:solidFill>
                  <a:srgbClr val="374151"/>
                </a:solidFill>
                <a:effectLst/>
                <a:latin typeface="Bell MT" panose="02020503060305020303" pitchFamily="18" charset="0"/>
              </a:rPr>
              <a:t>IaaS (Infrastructure as a Service): </a:t>
            </a:r>
            <a:r>
              <a:rPr lang="en-US" b="0" i="0" dirty="0">
                <a:solidFill>
                  <a:srgbClr val="374151"/>
                </a:solidFill>
                <a:effectLst/>
                <a:latin typeface="Bell MT" panose="02020503060305020303" pitchFamily="18" charset="0"/>
              </a:rPr>
              <a:t>Virtualized computing resources, such as servers, storage, and networking, provided as a service. Example: Amazon Web Services (AWS), a leading IaaS provider offering a range of virtualized infrastructure resources for businesses in India.</a:t>
            </a:r>
            <a:endParaRPr lang="en-IN" dirty="0">
              <a:latin typeface="Bell MT" panose="02020503060305020303" pitchFamily="18" charset="0"/>
            </a:endParaRPr>
          </a:p>
        </p:txBody>
      </p:sp>
      <p:pic>
        <p:nvPicPr>
          <p:cNvPr id="8" name="Picture 7">
            <a:extLst>
              <a:ext uri="{FF2B5EF4-FFF2-40B4-BE49-F238E27FC236}">
                <a16:creationId xmlns:a16="http://schemas.microsoft.com/office/drawing/2014/main" id="{3555AECE-BE1E-4BF4-B99F-06D45C68297F}"/>
              </a:ext>
            </a:extLst>
          </p:cNvPr>
          <p:cNvPicPr>
            <a:picLocks noChangeAspect="1"/>
          </p:cNvPicPr>
          <p:nvPr/>
        </p:nvPicPr>
        <p:blipFill>
          <a:blip r:embed="rId4"/>
          <a:stretch>
            <a:fillRect/>
          </a:stretch>
        </p:blipFill>
        <p:spPr>
          <a:xfrm>
            <a:off x="2164342" y="7887270"/>
            <a:ext cx="8138865" cy="4511431"/>
          </a:xfrm>
          <a:prstGeom prst="rect">
            <a:avLst/>
          </a:prstGeom>
        </p:spPr>
      </p:pic>
    </p:spTree>
    <p:extLst>
      <p:ext uri="{BB962C8B-B14F-4D97-AF65-F5344CB8AC3E}">
        <p14:creationId xmlns:p14="http://schemas.microsoft.com/office/powerpoint/2010/main" val="847884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F6780F-AE05-49FF-BFF5-E60634025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280" y="8090"/>
            <a:ext cx="12192000" cy="6841820"/>
          </a:xfrm>
          <a:prstGeom prst="rect">
            <a:avLst/>
          </a:prstGeom>
        </p:spPr>
      </p:pic>
      <p:sp>
        <p:nvSpPr>
          <p:cNvPr id="9" name="Rectangle 8">
            <a:extLst>
              <a:ext uri="{FF2B5EF4-FFF2-40B4-BE49-F238E27FC236}">
                <a16:creationId xmlns:a16="http://schemas.microsoft.com/office/drawing/2014/main" id="{38BB0B26-57F4-4D68-BB72-ECE2083829DB}"/>
              </a:ext>
            </a:extLst>
          </p:cNvPr>
          <p:cNvSpPr/>
          <p:nvPr/>
        </p:nvSpPr>
        <p:spPr>
          <a:xfrm>
            <a:off x="-29876" y="-92365"/>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3">
            <a:extLst>
              <a:ext uri="{28A0092B-C50C-407E-A947-70E740481C1C}">
                <a14:useLocalDpi xmlns:a14="http://schemas.microsoft.com/office/drawing/2010/main" val="0"/>
              </a:ext>
            </a:extLst>
          </a:blip>
          <a:srcRect l="20589" t="9434" r="24770" b="10361"/>
          <a:stretch/>
        </p:blipFill>
        <p:spPr>
          <a:xfrm rot="3395283">
            <a:off x="6545726" y="4712147"/>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4">
            <a:extLst>
              <a:ext uri="{28A0092B-C50C-407E-A947-70E740481C1C}">
                <a14:useLocalDpi xmlns:a14="http://schemas.microsoft.com/office/drawing/2010/main" val="0"/>
              </a:ext>
            </a:extLst>
          </a:blip>
          <a:srcRect l="31435" t="15516" r="36727" b="10696"/>
          <a:stretch/>
        </p:blipFill>
        <p:spPr>
          <a:xfrm rot="7319425">
            <a:off x="4623995" y="5010730"/>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5">
            <a:extLst>
              <a:ext uri="{28A0092B-C50C-407E-A947-70E740481C1C}">
                <a14:useLocalDpi xmlns:a14="http://schemas.microsoft.com/office/drawing/2010/main" val="0"/>
              </a:ext>
            </a:extLst>
          </a:blip>
          <a:srcRect l="26829" t="8104" r="32746" b="3870"/>
          <a:stretch/>
        </p:blipFill>
        <p:spPr>
          <a:xfrm rot="18044443">
            <a:off x="6343744" y="1806763"/>
            <a:ext cx="1233398"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6">
            <a:extLst>
              <a:ext uri="{28A0092B-C50C-407E-A947-70E740481C1C}">
                <a14:useLocalDpi xmlns:a14="http://schemas.microsoft.com/office/drawing/2010/main" val="0"/>
              </a:ext>
            </a:extLst>
          </a:blip>
          <a:srcRect l="28061" t="273" r="32437" b="2689"/>
          <a:stretch/>
        </p:blipFill>
        <p:spPr>
          <a:xfrm rot="11157634">
            <a:off x="3665897" y="3649072"/>
            <a:ext cx="1351321" cy="2007871"/>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7">
            <a:extLst>
              <a:ext uri="{28A0092B-C50C-407E-A947-70E740481C1C}">
                <a14:useLocalDpi xmlns:a14="http://schemas.microsoft.com/office/drawing/2010/main" val="0"/>
              </a:ext>
            </a:extLst>
          </a:blip>
          <a:srcRect l="29908" t="1275" r="36380" b="5776"/>
          <a:stretch/>
        </p:blipFill>
        <p:spPr>
          <a:xfrm rot="14582567">
            <a:off x="4515268" y="1957700"/>
            <a:ext cx="1182410" cy="2308821"/>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8">
            <a:extLst>
              <a:ext uri="{28A0092B-C50C-407E-A947-70E740481C1C}">
                <a14:useLocalDpi xmlns:a14="http://schemas.microsoft.com/office/drawing/2010/main" val="0"/>
              </a:ext>
            </a:extLst>
          </a:blip>
          <a:srcRect l="24875" t="-3328" r="34040" b="-4327"/>
          <a:stretch/>
        </p:blipFill>
        <p:spPr>
          <a:xfrm rot="21353283">
            <a:off x="7365864" y="3206233"/>
            <a:ext cx="1165022" cy="2080242"/>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ctrTitle"/>
          </p:nvPr>
        </p:nvSpPr>
        <p:spPr>
          <a:xfrm>
            <a:off x="4836040" y="4145789"/>
            <a:ext cx="2780145" cy="724925"/>
          </a:xfrm>
        </p:spPr>
        <p:txBody>
          <a:bodyPr>
            <a:noAutofit/>
          </a:bodyPr>
          <a:lstStyle/>
          <a:p>
            <a:r>
              <a:rPr lang="en-US" sz="3600" dirty="0">
                <a:solidFill>
                  <a:schemeClr val="bg1"/>
                </a:solidFill>
                <a:latin typeface="Bell MT" panose="02020503060305020303" pitchFamily="18" charset="0"/>
              </a:rPr>
              <a:t>EXAMPLES</a:t>
            </a:r>
            <a:endParaRPr lang="en-IN" sz="3600" dirty="0">
              <a:solidFill>
                <a:schemeClr val="bg1"/>
              </a:solidFill>
              <a:latin typeface="Bell MT" panose="02020503060305020303" pitchFamily="18" charset="0"/>
            </a:endParaRPr>
          </a:p>
        </p:txBody>
      </p:sp>
    </p:spTree>
    <p:extLst>
      <p:ext uri="{BB962C8B-B14F-4D97-AF65-F5344CB8AC3E}">
        <p14:creationId xmlns:p14="http://schemas.microsoft.com/office/powerpoint/2010/main" val="694272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3101143" y="1566952"/>
            <a:ext cx="6265265" cy="769441"/>
          </a:xfrm>
          <a:prstGeom prst="rect">
            <a:avLst/>
          </a:prstGeom>
          <a:noFill/>
        </p:spPr>
        <p:txBody>
          <a:bodyPr wrap="square" rtlCol="0">
            <a:spAutoFit/>
          </a:bodyPr>
          <a:lstStyle/>
          <a:p>
            <a:pPr algn="ctr"/>
            <a:r>
              <a:rPr lang="en-US" sz="4400" dirty="0">
                <a:latin typeface="Bell MT" panose="02020503060305020303" pitchFamily="18" charset="0"/>
              </a:rPr>
              <a:t>SERVICE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7" name="Picture 6">
            <a:extLst>
              <a:ext uri="{FF2B5EF4-FFF2-40B4-BE49-F238E27FC236}">
                <a16:creationId xmlns:a16="http://schemas.microsoft.com/office/drawing/2014/main" id="{C2E70CBE-0374-43F2-AC95-6E1A8287521F}"/>
              </a:ext>
            </a:extLst>
          </p:cNvPr>
          <p:cNvPicPr>
            <a:picLocks noChangeAspect="1"/>
          </p:cNvPicPr>
          <p:nvPr/>
        </p:nvPicPr>
        <p:blipFill>
          <a:blip r:embed="rId3"/>
          <a:stretch>
            <a:fillRect/>
          </a:stretch>
        </p:blipFill>
        <p:spPr>
          <a:xfrm>
            <a:off x="2026567" y="2239889"/>
            <a:ext cx="8138865" cy="4511431"/>
          </a:xfrm>
          <a:prstGeom prst="rect">
            <a:avLst/>
          </a:prstGeom>
        </p:spPr>
      </p:pic>
      <p:sp>
        <p:nvSpPr>
          <p:cNvPr id="16" name="TextBox 15">
            <a:extLst>
              <a:ext uri="{FF2B5EF4-FFF2-40B4-BE49-F238E27FC236}">
                <a16:creationId xmlns:a16="http://schemas.microsoft.com/office/drawing/2014/main" id="{F43B095D-8BEB-445C-AE58-F3F585C62DB6}"/>
              </a:ext>
            </a:extLst>
          </p:cNvPr>
          <p:cNvSpPr txBox="1"/>
          <p:nvPr/>
        </p:nvSpPr>
        <p:spPr>
          <a:xfrm>
            <a:off x="14794523" y="1951672"/>
            <a:ext cx="6096000" cy="4647426"/>
          </a:xfrm>
          <a:prstGeom prst="rect">
            <a:avLst/>
          </a:prstGeom>
          <a:noFill/>
        </p:spPr>
        <p:txBody>
          <a:bodyPr wrap="square">
            <a:spAutoFit/>
          </a:bodyPr>
          <a:lstStyle/>
          <a:p>
            <a:r>
              <a:rPr lang="en-US" sz="2000" b="1" i="0" dirty="0">
                <a:solidFill>
                  <a:srgbClr val="374151"/>
                </a:solidFill>
                <a:effectLst/>
                <a:latin typeface="Bell MT" panose="02020503060305020303" pitchFamily="18" charset="0"/>
              </a:rPr>
              <a:t>SaaS (Software as a Service): </a:t>
            </a:r>
            <a:r>
              <a:rPr lang="en-US" b="0" i="0" dirty="0">
                <a:solidFill>
                  <a:srgbClr val="374151"/>
                </a:solidFill>
                <a:effectLst/>
                <a:latin typeface="Bell MT" panose="02020503060305020303" pitchFamily="18" charset="0"/>
              </a:rPr>
              <a:t>Software applications provided over the internet, accessible through a </a:t>
            </a:r>
            <a:r>
              <a:rPr lang="en-US" dirty="0">
                <a:solidFill>
                  <a:srgbClr val="374151"/>
                </a:solidFill>
                <a:latin typeface="Bell MT" panose="02020503060305020303" pitchFamily="18" charset="0"/>
              </a:rPr>
              <a:t>             </a:t>
            </a:r>
            <a:r>
              <a:rPr lang="en-US" b="0" i="0" dirty="0">
                <a:solidFill>
                  <a:srgbClr val="374151"/>
                </a:solidFill>
                <a:effectLst/>
                <a:latin typeface="Bell MT" panose="02020503060305020303" pitchFamily="18" charset="0"/>
              </a:rPr>
              <a:t>web browser or API. Example: Gmail, a widely used SaaS-based email service provided by Google. </a:t>
            </a:r>
          </a:p>
          <a:p>
            <a:endParaRPr lang="en-US" b="0" i="0" dirty="0">
              <a:solidFill>
                <a:srgbClr val="374151"/>
              </a:solidFill>
              <a:effectLst/>
              <a:latin typeface="Bell MT" panose="02020503060305020303" pitchFamily="18" charset="0"/>
            </a:endParaRPr>
          </a:p>
          <a:p>
            <a:r>
              <a:rPr lang="en-US" sz="2000" b="1" i="0" dirty="0">
                <a:solidFill>
                  <a:srgbClr val="374151"/>
                </a:solidFill>
                <a:effectLst/>
                <a:latin typeface="Bell MT" panose="02020503060305020303" pitchFamily="18" charset="0"/>
              </a:rPr>
              <a:t>PaaS (Platform as a Service): </a:t>
            </a:r>
            <a:r>
              <a:rPr lang="en-US" b="0" i="0" dirty="0">
                <a:solidFill>
                  <a:srgbClr val="374151"/>
                </a:solidFill>
                <a:effectLst/>
                <a:latin typeface="Bell MT" panose="02020503060305020303" pitchFamily="18" charset="0"/>
              </a:rPr>
              <a:t>Platform and development tools offered as a service, allowing    developers to build, deploy, and manage applications. Example: Google </a:t>
            </a:r>
            <a:r>
              <a:rPr lang="en-US" b="0" i="0" dirty="0" err="1">
                <a:solidFill>
                  <a:srgbClr val="374151"/>
                </a:solidFill>
                <a:effectLst/>
                <a:latin typeface="Bell MT" panose="02020503060305020303" pitchFamily="18" charset="0"/>
              </a:rPr>
              <a:t>Colab</a:t>
            </a:r>
            <a:r>
              <a:rPr lang="en-US" b="0" i="0" dirty="0">
                <a:solidFill>
                  <a:srgbClr val="374151"/>
                </a:solidFill>
                <a:effectLst/>
                <a:latin typeface="Bell MT" panose="02020503060305020303" pitchFamily="18" charset="0"/>
              </a:rPr>
              <a:t>, a PaaS platform that   provides an online development environment for coding, data analysis, and machine learning.</a:t>
            </a:r>
          </a:p>
          <a:p>
            <a:endParaRPr lang="en-US" sz="2000" b="1" i="0" dirty="0">
              <a:solidFill>
                <a:srgbClr val="374151"/>
              </a:solidFill>
              <a:effectLst/>
              <a:latin typeface="Bell MT" panose="02020503060305020303" pitchFamily="18" charset="0"/>
            </a:endParaRPr>
          </a:p>
          <a:p>
            <a:r>
              <a:rPr lang="en-US" sz="2000" b="1" i="0" dirty="0">
                <a:solidFill>
                  <a:srgbClr val="374151"/>
                </a:solidFill>
                <a:effectLst/>
                <a:latin typeface="Bell MT" panose="02020503060305020303" pitchFamily="18" charset="0"/>
              </a:rPr>
              <a:t>IaaS (Infrastructure as a Service): </a:t>
            </a:r>
            <a:r>
              <a:rPr lang="en-US" b="0" i="0" dirty="0">
                <a:solidFill>
                  <a:srgbClr val="374151"/>
                </a:solidFill>
                <a:effectLst/>
                <a:latin typeface="Bell MT" panose="02020503060305020303" pitchFamily="18" charset="0"/>
              </a:rPr>
              <a:t>Virtualized computing resources, such as servers, storage, and networking, provided as a service. Example: Amazon Web Services (AWS), a leading IaaS provider offering a range of virtualized infrastructure resources for businesses in India.</a:t>
            </a:r>
            <a:endParaRPr lang="en-IN" dirty="0">
              <a:latin typeface="Bell MT" panose="02020503060305020303" pitchFamily="18" charset="0"/>
            </a:endParaRPr>
          </a:p>
        </p:txBody>
      </p:sp>
      <p:sp>
        <p:nvSpPr>
          <p:cNvPr id="9" name="TextBox 8">
            <a:extLst>
              <a:ext uri="{FF2B5EF4-FFF2-40B4-BE49-F238E27FC236}">
                <a16:creationId xmlns:a16="http://schemas.microsoft.com/office/drawing/2014/main" id="{AA76EF7B-C0EB-46EE-BB15-C3E1E6C1D482}"/>
              </a:ext>
            </a:extLst>
          </p:cNvPr>
          <p:cNvSpPr txBox="1"/>
          <p:nvPr/>
        </p:nvSpPr>
        <p:spPr>
          <a:xfrm>
            <a:off x="-3412671" y="783771"/>
            <a:ext cx="2344310" cy="2041072"/>
          </a:xfrm>
          <a:prstGeom prst="rect">
            <a:avLst/>
          </a:prstGeom>
          <a:noFill/>
        </p:spPr>
        <p:txBody>
          <a:bodyPr wrap="square">
            <a:spAutoFit/>
          </a:bodyPr>
          <a:lstStyle/>
          <a:p>
            <a:r>
              <a:rPr lang="en-US" b="0" i="0" dirty="0">
                <a:solidFill>
                  <a:srgbClr val="161616"/>
                </a:solidFill>
                <a:effectLst/>
                <a:latin typeface="IBM Plex Sans" panose="020B0503050203000203" pitchFamily="34" charset="0"/>
              </a:rPr>
              <a:t> used to create backend systems or for activities such as data processing, format conversion, encoding, or data aggregation.</a:t>
            </a:r>
            <a:endParaRPr lang="en-US" dirty="0"/>
          </a:p>
        </p:txBody>
      </p:sp>
    </p:spTree>
    <p:extLst>
      <p:ext uri="{BB962C8B-B14F-4D97-AF65-F5344CB8AC3E}">
        <p14:creationId xmlns:p14="http://schemas.microsoft.com/office/powerpoint/2010/main" val="169016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3101143" y="1566952"/>
            <a:ext cx="6265265" cy="769441"/>
          </a:xfrm>
          <a:prstGeom prst="rect">
            <a:avLst/>
          </a:prstGeom>
          <a:noFill/>
        </p:spPr>
        <p:txBody>
          <a:bodyPr wrap="square" rtlCol="0">
            <a:spAutoFit/>
          </a:bodyPr>
          <a:lstStyle/>
          <a:p>
            <a:pPr algn="ctr"/>
            <a:r>
              <a:rPr lang="en-US" sz="4400" dirty="0">
                <a:latin typeface="Bell MT" panose="02020503060305020303" pitchFamily="18" charset="0"/>
              </a:rPr>
              <a:t>SERVICE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7" name="Picture 6">
            <a:extLst>
              <a:ext uri="{FF2B5EF4-FFF2-40B4-BE49-F238E27FC236}">
                <a16:creationId xmlns:a16="http://schemas.microsoft.com/office/drawing/2014/main" id="{C2E70CBE-0374-43F2-AC95-6E1A8287521F}"/>
              </a:ext>
            </a:extLst>
          </p:cNvPr>
          <p:cNvPicPr>
            <a:picLocks noChangeAspect="1"/>
          </p:cNvPicPr>
          <p:nvPr/>
        </p:nvPicPr>
        <p:blipFill>
          <a:blip r:embed="rId3"/>
          <a:stretch>
            <a:fillRect/>
          </a:stretch>
        </p:blipFill>
        <p:spPr>
          <a:xfrm>
            <a:off x="14382690" y="2281281"/>
            <a:ext cx="8138865" cy="4511431"/>
          </a:xfrm>
          <a:prstGeom prst="rect">
            <a:avLst/>
          </a:prstGeom>
        </p:spPr>
      </p:pic>
      <p:sp>
        <p:nvSpPr>
          <p:cNvPr id="2" name="TextBox 1">
            <a:extLst>
              <a:ext uri="{FF2B5EF4-FFF2-40B4-BE49-F238E27FC236}">
                <a16:creationId xmlns:a16="http://schemas.microsoft.com/office/drawing/2014/main" id="{C246165C-3F3E-4EF4-B79F-7CE78FB6A491}"/>
              </a:ext>
            </a:extLst>
          </p:cNvPr>
          <p:cNvSpPr txBox="1"/>
          <p:nvPr/>
        </p:nvSpPr>
        <p:spPr>
          <a:xfrm>
            <a:off x="2432483" y="2982724"/>
            <a:ext cx="7602583" cy="2739211"/>
          </a:xfrm>
          <a:prstGeom prst="rect">
            <a:avLst/>
          </a:prstGeom>
          <a:noFill/>
        </p:spPr>
        <p:txBody>
          <a:bodyPr wrap="square" rtlCol="0">
            <a:spAutoFit/>
          </a:bodyPr>
          <a:lstStyle/>
          <a:p>
            <a:r>
              <a:rPr lang="en-US" sz="2800" b="1" dirty="0" err="1">
                <a:latin typeface="Georgia" panose="02040502050405020303" pitchFamily="18" charset="0"/>
              </a:rPr>
              <a:t>FaaS</a:t>
            </a:r>
            <a:endParaRPr lang="en-US" sz="2800" b="1" dirty="0">
              <a:latin typeface="Georgia" panose="02040502050405020303" pitchFamily="18" charset="0"/>
            </a:endParaRPr>
          </a:p>
          <a:p>
            <a:pPr marL="285750" indent="-285750">
              <a:buFont typeface="Arial" panose="020B0604020202020204" pitchFamily="34" charset="0"/>
              <a:buChar char="•"/>
            </a:pPr>
            <a:r>
              <a:rPr lang="en-US" b="0" i="0" dirty="0" err="1">
                <a:solidFill>
                  <a:srgbClr val="161616"/>
                </a:solidFill>
                <a:effectLst/>
                <a:latin typeface="Georgia" panose="02040502050405020303" pitchFamily="18" charset="0"/>
              </a:rPr>
              <a:t>FaaS</a:t>
            </a:r>
            <a:r>
              <a:rPr lang="en-US" b="0" i="0" dirty="0">
                <a:solidFill>
                  <a:srgbClr val="161616"/>
                </a:solidFill>
                <a:effectLst/>
                <a:latin typeface="Georgia" panose="02040502050405020303" pitchFamily="18" charset="0"/>
              </a:rPr>
              <a:t>, or Function-as-a-Service, is a cloud-computing service that allows customers to execute code in response to events, without managing the complex infrastructure typically associated with building and launching microservices applications.</a:t>
            </a:r>
          </a:p>
          <a:p>
            <a:endParaRPr lang="en-US" dirty="0">
              <a:solidFill>
                <a:srgbClr val="161616"/>
              </a:solidFill>
              <a:latin typeface="Georgia" panose="02040502050405020303" pitchFamily="18" charset="0"/>
            </a:endParaRPr>
          </a:p>
          <a:p>
            <a:pPr marL="285750" indent="-285750">
              <a:buFont typeface="Arial" panose="020B0604020202020204" pitchFamily="34" charset="0"/>
              <a:buChar char="•"/>
            </a:pPr>
            <a:r>
              <a:rPr lang="en-US" b="0" i="0" dirty="0">
                <a:solidFill>
                  <a:srgbClr val="161616"/>
                </a:solidFill>
                <a:effectLst/>
                <a:latin typeface="Georgia" panose="02040502050405020303" pitchFamily="18" charset="0"/>
              </a:rPr>
              <a:t>Used to create backend systems or for activities such as data processing, format conversion, encoding, or data aggregation.</a:t>
            </a:r>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91819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71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61608" y="-288744"/>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3395283">
            <a:off x="541166" y="4712147"/>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7319425">
            <a:off x="-1380565" y="5010730"/>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18044443">
            <a:off x="339184" y="1806763"/>
            <a:ext cx="1233398"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11157634">
            <a:off x="-2338663" y="3649072"/>
            <a:ext cx="1351321" cy="2007871"/>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14582567">
            <a:off x="-1489292" y="1957700"/>
            <a:ext cx="1182410" cy="2308821"/>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21353283">
            <a:off x="1942936" y="2533129"/>
            <a:ext cx="1876279" cy="3350250"/>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398900" y="1836006"/>
            <a:ext cx="10515600" cy="285273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2" name="Text Placeholder 1">
            <a:extLst>
              <a:ext uri="{FF2B5EF4-FFF2-40B4-BE49-F238E27FC236}">
                <a16:creationId xmlns:a16="http://schemas.microsoft.com/office/drawing/2014/main" id="{FABE3EF1-9509-47AF-B4FC-4D3BBE341477}"/>
              </a:ext>
            </a:extLst>
          </p:cNvPr>
          <p:cNvSpPr>
            <a:spLocks noGrp="1"/>
          </p:cNvSpPr>
          <p:nvPr>
            <p:ph type="body" idx="1"/>
          </p:nvPr>
        </p:nvSpPr>
        <p:spPr>
          <a:xfrm>
            <a:off x="5689893" y="2519363"/>
            <a:ext cx="5787341" cy="3919054"/>
          </a:xfrm>
        </p:spPr>
        <p:txBody>
          <a:bodyPr>
            <a:normAutofit/>
          </a:bodyPr>
          <a:lstStyle/>
          <a:p>
            <a:pPr algn="just">
              <a:buFont typeface="Arial" panose="020B0604020202020204" pitchFamily="34" charset="0"/>
              <a:buChar char="•"/>
            </a:pPr>
            <a:r>
              <a:rPr lang="en-US" sz="5400" b="0" i="0" dirty="0">
                <a:solidFill>
                  <a:schemeClr val="bg1"/>
                </a:solidFill>
                <a:effectLst/>
                <a:latin typeface="Bell MT" panose="02020503060305020303" pitchFamily="18" charset="0"/>
              </a:rPr>
              <a:t> Delivery</a:t>
            </a:r>
          </a:p>
          <a:p>
            <a:pPr algn="just">
              <a:buFont typeface="Arial" panose="020B0604020202020204" pitchFamily="34" charset="0"/>
              <a:buChar char="•"/>
            </a:pPr>
            <a:r>
              <a:rPr lang="en-US" sz="5400" dirty="0">
                <a:solidFill>
                  <a:schemeClr val="bg1"/>
                </a:solidFill>
                <a:latin typeface="Bell MT" panose="02020503060305020303" pitchFamily="18" charset="0"/>
              </a:rPr>
              <a:t> </a:t>
            </a:r>
            <a:r>
              <a:rPr lang="en-US" sz="5400" dirty="0">
                <a:solidFill>
                  <a:schemeClr val="bg1"/>
                </a:solidFill>
                <a:latin typeface="Bell MT" panose="02020503060305020303" pitchFamily="18" charset="0"/>
                <a:cs typeface="Segoe UI" panose="020B0502040204020203" pitchFamily="34" charset="0"/>
              </a:rPr>
              <a:t>Availability</a:t>
            </a:r>
          </a:p>
          <a:p>
            <a:pPr algn="just">
              <a:buFont typeface="Arial" panose="020B0604020202020204" pitchFamily="34" charset="0"/>
              <a:buChar char="•"/>
            </a:pPr>
            <a:r>
              <a:rPr lang="en-US" sz="5400" dirty="0">
                <a:solidFill>
                  <a:schemeClr val="bg1"/>
                </a:solidFill>
                <a:latin typeface="Bell MT" panose="02020503060305020303" pitchFamily="18" charset="0"/>
              </a:rPr>
              <a:t> Analytics</a:t>
            </a:r>
            <a:endParaRPr lang="en-IN" sz="5400" b="0" i="0" dirty="0">
              <a:solidFill>
                <a:schemeClr val="bg1"/>
              </a:solidFill>
              <a:effectLst/>
              <a:latin typeface="Bell MT" panose="02020503060305020303" pitchFamily="18" charset="0"/>
            </a:endParaRPr>
          </a:p>
        </p:txBody>
      </p:sp>
      <p:sp>
        <p:nvSpPr>
          <p:cNvPr id="3" name="TextBox 2">
            <a:extLst>
              <a:ext uri="{FF2B5EF4-FFF2-40B4-BE49-F238E27FC236}">
                <a16:creationId xmlns:a16="http://schemas.microsoft.com/office/drawing/2014/main" id="{B345F7D5-9E42-4B4F-B881-FE16E78F6FF7}"/>
              </a:ext>
            </a:extLst>
          </p:cNvPr>
          <p:cNvSpPr txBox="1"/>
          <p:nvPr/>
        </p:nvSpPr>
        <p:spPr>
          <a:xfrm>
            <a:off x="5755967" y="8388101"/>
            <a:ext cx="8182708"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Moderation</a:t>
            </a:r>
          </a:p>
        </p:txBody>
      </p:sp>
    </p:spTree>
    <p:extLst>
      <p:ext uri="{BB962C8B-B14F-4D97-AF65-F5344CB8AC3E}">
        <p14:creationId xmlns:p14="http://schemas.microsoft.com/office/powerpoint/2010/main" val="509429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0" y="-325344"/>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6991066">
            <a:off x="-912057" y="4301106"/>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10915208">
            <a:off x="-2084594" y="2925959"/>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40226">
            <a:off x="1875942" y="2413254"/>
            <a:ext cx="1641653" cy="2784462"/>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14753417">
            <a:off x="-1366934" y="1465790"/>
            <a:ext cx="1351321" cy="2007871"/>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18178350">
            <a:off x="434302" y="1205198"/>
            <a:ext cx="1182410" cy="2308821"/>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3349066">
            <a:off x="829877" y="4381528"/>
            <a:ext cx="1165022" cy="2080242"/>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32378" y="323703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2" name="Text Placeholder 1">
            <a:extLst>
              <a:ext uri="{FF2B5EF4-FFF2-40B4-BE49-F238E27FC236}">
                <a16:creationId xmlns:a16="http://schemas.microsoft.com/office/drawing/2014/main" id="{FABE3EF1-9509-47AF-B4FC-4D3BBE341477}"/>
              </a:ext>
            </a:extLst>
          </p:cNvPr>
          <p:cNvSpPr>
            <a:spLocks noGrp="1"/>
          </p:cNvSpPr>
          <p:nvPr>
            <p:ph type="body" idx="1"/>
          </p:nvPr>
        </p:nvSpPr>
        <p:spPr>
          <a:xfrm>
            <a:off x="5755967" y="-3998376"/>
            <a:ext cx="5787341" cy="3919054"/>
          </a:xfrm>
        </p:spPr>
        <p:txBody>
          <a:bodyPr>
            <a:normAutofit/>
          </a:bodyPr>
          <a:lstStyle/>
          <a:p>
            <a:pPr algn="just">
              <a:buFont typeface="Arial" panose="020B0604020202020204" pitchFamily="34" charset="0"/>
              <a:buChar char="•"/>
            </a:pPr>
            <a:r>
              <a:rPr lang="en-US" sz="5400" b="0" i="0" dirty="0">
                <a:solidFill>
                  <a:schemeClr val="bg1"/>
                </a:solidFill>
                <a:effectLst/>
                <a:latin typeface="Bell MT" panose="02020503060305020303" pitchFamily="18" charset="0"/>
              </a:rPr>
              <a:t> Delivery</a:t>
            </a:r>
          </a:p>
          <a:p>
            <a:pPr algn="just">
              <a:buFont typeface="Arial" panose="020B0604020202020204" pitchFamily="34" charset="0"/>
              <a:buChar char="•"/>
            </a:pPr>
            <a:r>
              <a:rPr lang="en-US" sz="5400" dirty="0">
                <a:solidFill>
                  <a:schemeClr val="bg1"/>
                </a:solidFill>
                <a:latin typeface="Bell MT" panose="02020503060305020303" pitchFamily="18" charset="0"/>
              </a:rPr>
              <a:t> </a:t>
            </a:r>
            <a:r>
              <a:rPr lang="en-US" sz="5400" dirty="0">
                <a:solidFill>
                  <a:schemeClr val="bg1"/>
                </a:solidFill>
                <a:latin typeface="Bell MT" panose="02020503060305020303" pitchFamily="18" charset="0"/>
                <a:cs typeface="Segoe UI" panose="020B0502040204020203" pitchFamily="34" charset="0"/>
              </a:rPr>
              <a:t>Availability</a:t>
            </a:r>
          </a:p>
          <a:p>
            <a:pPr algn="just">
              <a:buFont typeface="Arial" panose="020B0604020202020204" pitchFamily="34" charset="0"/>
              <a:buChar char="•"/>
            </a:pPr>
            <a:r>
              <a:rPr lang="en-US" sz="5400" dirty="0">
                <a:solidFill>
                  <a:schemeClr val="bg1"/>
                </a:solidFill>
                <a:latin typeface="Bell MT" panose="02020503060305020303" pitchFamily="18" charset="0"/>
              </a:rPr>
              <a:t> Analytics</a:t>
            </a:r>
            <a:endParaRPr lang="en-IN" sz="5400" b="0" i="0" dirty="0">
              <a:solidFill>
                <a:schemeClr val="bg1"/>
              </a:solidFill>
              <a:effectLst/>
              <a:latin typeface="Bell MT" panose="02020503060305020303" pitchFamily="18" charset="0"/>
            </a:endParaRPr>
          </a:p>
        </p:txBody>
      </p:sp>
      <p:sp>
        <p:nvSpPr>
          <p:cNvPr id="3" name="TextBox 2">
            <a:extLst>
              <a:ext uri="{FF2B5EF4-FFF2-40B4-BE49-F238E27FC236}">
                <a16:creationId xmlns:a16="http://schemas.microsoft.com/office/drawing/2014/main" id="{B345F7D5-9E42-4B4F-B881-FE16E78F6FF7}"/>
              </a:ext>
            </a:extLst>
          </p:cNvPr>
          <p:cNvSpPr txBox="1"/>
          <p:nvPr/>
        </p:nvSpPr>
        <p:spPr>
          <a:xfrm>
            <a:off x="5755967" y="2667247"/>
            <a:ext cx="8182708"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Moderation</a:t>
            </a:r>
          </a:p>
        </p:txBody>
      </p:sp>
      <p:sp>
        <p:nvSpPr>
          <p:cNvPr id="6" name="TextBox 5">
            <a:extLst>
              <a:ext uri="{FF2B5EF4-FFF2-40B4-BE49-F238E27FC236}">
                <a16:creationId xmlns:a16="http://schemas.microsoft.com/office/drawing/2014/main" id="{EC053BF3-30E9-4BBB-BEDA-DDE91BAE3B7D}"/>
              </a:ext>
            </a:extLst>
          </p:cNvPr>
          <p:cNvSpPr txBox="1"/>
          <p:nvPr/>
        </p:nvSpPr>
        <p:spPr>
          <a:xfrm>
            <a:off x="5755966" y="8112369"/>
            <a:ext cx="5787341"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Redundancy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Critical</a:t>
            </a:r>
          </a:p>
          <a:p>
            <a:pPr algn="l">
              <a:buFont typeface="Arial" panose="020B0604020202020204" pitchFamily="34" charset="0"/>
              <a:buChar char="•"/>
            </a:pPr>
            <a:r>
              <a:rPr lang="en-IN" sz="5400" dirty="0">
                <a:solidFill>
                  <a:schemeClr val="bg1"/>
                </a:solidFill>
                <a:latin typeface="Bell MT" panose="02020503060305020303" pitchFamily="18" charset="0"/>
              </a:rPr>
              <a:t> Recommendation</a:t>
            </a:r>
            <a:endParaRPr lang="en-IN" sz="5400" b="0" i="0" dirty="0">
              <a:solidFill>
                <a:schemeClr val="bg1"/>
              </a:solidFill>
              <a:effectLst/>
              <a:latin typeface="Bell MT" panose="02020503060305020303" pitchFamily="18" charset="0"/>
            </a:endParaRPr>
          </a:p>
        </p:txBody>
      </p:sp>
    </p:spTree>
    <p:extLst>
      <p:ext uri="{BB962C8B-B14F-4D97-AF65-F5344CB8AC3E}">
        <p14:creationId xmlns:p14="http://schemas.microsoft.com/office/powerpoint/2010/main" val="3494924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0" y="-325344"/>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10438645">
            <a:off x="-1735842" y="2657156"/>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14362787">
            <a:off x="-1208284" y="1122056"/>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3487805">
            <a:off x="880253" y="4044605"/>
            <a:ext cx="1233398"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18200996">
            <a:off x="414057" y="942263"/>
            <a:ext cx="1351321" cy="2007871"/>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25929">
            <a:off x="1894779" y="1927874"/>
            <a:ext cx="1430716" cy="2793673"/>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6796645">
            <a:off x="-823906" y="4233302"/>
            <a:ext cx="1165022" cy="2080242"/>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2449" y="282387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2" name="Text Placeholder 1">
            <a:extLst>
              <a:ext uri="{FF2B5EF4-FFF2-40B4-BE49-F238E27FC236}">
                <a16:creationId xmlns:a16="http://schemas.microsoft.com/office/drawing/2014/main" id="{FABE3EF1-9509-47AF-B4FC-4D3BBE341477}"/>
              </a:ext>
            </a:extLst>
          </p:cNvPr>
          <p:cNvSpPr>
            <a:spLocks noGrp="1"/>
          </p:cNvSpPr>
          <p:nvPr>
            <p:ph type="body" idx="1"/>
          </p:nvPr>
        </p:nvSpPr>
        <p:spPr>
          <a:xfrm>
            <a:off x="-11922433" y="-4244398"/>
            <a:ext cx="5787341" cy="3919054"/>
          </a:xfrm>
        </p:spPr>
        <p:txBody>
          <a:bodyPr>
            <a:normAutofit/>
          </a:bodyPr>
          <a:lstStyle/>
          <a:p>
            <a:pPr algn="just">
              <a:buFont typeface="Arial" panose="020B0604020202020204" pitchFamily="34" charset="0"/>
              <a:buChar char="•"/>
            </a:pPr>
            <a:endParaRPr lang="en-IN" sz="5400" b="0" i="0" dirty="0">
              <a:solidFill>
                <a:schemeClr val="bg1"/>
              </a:solidFill>
              <a:effectLst/>
              <a:latin typeface="Bell MT" panose="02020503060305020303" pitchFamily="18" charset="0"/>
            </a:endParaRPr>
          </a:p>
        </p:txBody>
      </p:sp>
      <p:sp>
        <p:nvSpPr>
          <p:cNvPr id="3" name="TextBox 2">
            <a:extLst>
              <a:ext uri="{FF2B5EF4-FFF2-40B4-BE49-F238E27FC236}">
                <a16:creationId xmlns:a16="http://schemas.microsoft.com/office/drawing/2014/main" id="{B345F7D5-9E42-4B4F-B881-FE16E78F6FF7}"/>
              </a:ext>
            </a:extLst>
          </p:cNvPr>
          <p:cNvSpPr txBox="1"/>
          <p:nvPr/>
        </p:nvSpPr>
        <p:spPr>
          <a:xfrm>
            <a:off x="5755966" y="-4244398"/>
            <a:ext cx="8182708"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Moderation</a:t>
            </a:r>
          </a:p>
        </p:txBody>
      </p:sp>
      <p:sp>
        <p:nvSpPr>
          <p:cNvPr id="6" name="TextBox 5">
            <a:extLst>
              <a:ext uri="{FF2B5EF4-FFF2-40B4-BE49-F238E27FC236}">
                <a16:creationId xmlns:a16="http://schemas.microsoft.com/office/drawing/2014/main" id="{EC053BF3-30E9-4BBB-BEDA-DDE91BAE3B7D}"/>
              </a:ext>
            </a:extLst>
          </p:cNvPr>
          <p:cNvSpPr txBox="1"/>
          <p:nvPr/>
        </p:nvSpPr>
        <p:spPr>
          <a:xfrm>
            <a:off x="5755966" y="2191200"/>
            <a:ext cx="5787341"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Redundancy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Critical</a:t>
            </a:r>
          </a:p>
          <a:p>
            <a:pPr algn="l">
              <a:buFont typeface="Arial" panose="020B0604020202020204" pitchFamily="34" charset="0"/>
              <a:buChar char="•"/>
            </a:pPr>
            <a:r>
              <a:rPr lang="en-IN" sz="5400" dirty="0">
                <a:solidFill>
                  <a:schemeClr val="bg1"/>
                </a:solidFill>
                <a:latin typeface="Bell MT" panose="02020503060305020303" pitchFamily="18" charset="0"/>
              </a:rPr>
              <a:t> Recommendation</a:t>
            </a:r>
            <a:endParaRPr lang="en-IN" sz="5400" b="0" i="0" dirty="0">
              <a:solidFill>
                <a:schemeClr val="bg1"/>
              </a:solidFill>
              <a:effectLst/>
              <a:latin typeface="Bell MT" panose="02020503060305020303" pitchFamily="18" charset="0"/>
            </a:endParaRPr>
          </a:p>
        </p:txBody>
      </p:sp>
      <p:sp>
        <p:nvSpPr>
          <p:cNvPr id="7" name="TextBox 6">
            <a:extLst>
              <a:ext uri="{FF2B5EF4-FFF2-40B4-BE49-F238E27FC236}">
                <a16:creationId xmlns:a16="http://schemas.microsoft.com/office/drawing/2014/main" id="{1C725F27-35F6-4E01-AC48-1BBF885486B5}"/>
              </a:ext>
            </a:extLst>
          </p:cNvPr>
          <p:cNvSpPr txBox="1"/>
          <p:nvPr/>
        </p:nvSpPr>
        <p:spPr>
          <a:xfrm>
            <a:off x="6283569" y="8299938"/>
            <a:ext cx="5938307"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Accessibility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endParaRPr lang="en-IN" sz="5400" dirty="0">
              <a:solidFill>
                <a:schemeClr val="bg1"/>
              </a:solidFill>
              <a:latin typeface="Bell MT" panose="02020503060305020303" pitchFamily="18" charset="0"/>
            </a:endParaRPr>
          </a:p>
          <a:p>
            <a:pPr algn="l">
              <a:buFont typeface="Arial" panose="020B0604020202020204" pitchFamily="34" charset="0"/>
              <a:buChar char="•"/>
            </a:pPr>
            <a:r>
              <a:rPr lang="en-IN" sz="5400" b="0" i="0" dirty="0">
                <a:solidFill>
                  <a:schemeClr val="bg1"/>
                </a:solidFill>
                <a:effectLst/>
                <a:latin typeface="Bell MT" panose="02020503060305020303" pitchFamily="18" charset="0"/>
              </a:rPr>
              <a:t> Availability</a:t>
            </a:r>
          </a:p>
        </p:txBody>
      </p:sp>
    </p:spTree>
    <p:extLst>
      <p:ext uri="{BB962C8B-B14F-4D97-AF65-F5344CB8AC3E}">
        <p14:creationId xmlns:p14="http://schemas.microsoft.com/office/powerpoint/2010/main" val="329610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29876" y="-551333"/>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14251819">
            <a:off x="-1210760" y="1150811"/>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18175961">
            <a:off x="445425" y="1086869"/>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7300979">
            <a:off x="-1232056" y="4239493"/>
            <a:ext cx="1233398"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414170">
            <a:off x="1608735" y="2184225"/>
            <a:ext cx="1798608" cy="2672476"/>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3839103">
            <a:off x="635483" y="4206051"/>
            <a:ext cx="977198" cy="1908116"/>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10609819">
            <a:off x="-2135760" y="2770374"/>
            <a:ext cx="1165022" cy="2080242"/>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2449" y="282387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2" name="Text Placeholder 1">
            <a:extLst>
              <a:ext uri="{FF2B5EF4-FFF2-40B4-BE49-F238E27FC236}">
                <a16:creationId xmlns:a16="http://schemas.microsoft.com/office/drawing/2014/main" id="{FABE3EF1-9509-47AF-B4FC-4D3BBE341477}"/>
              </a:ext>
            </a:extLst>
          </p:cNvPr>
          <p:cNvSpPr>
            <a:spLocks noGrp="1"/>
          </p:cNvSpPr>
          <p:nvPr>
            <p:ph type="body" idx="1"/>
          </p:nvPr>
        </p:nvSpPr>
        <p:spPr>
          <a:xfrm>
            <a:off x="-11922433" y="-4244398"/>
            <a:ext cx="5787341" cy="3919054"/>
          </a:xfrm>
        </p:spPr>
        <p:txBody>
          <a:bodyPr>
            <a:normAutofit/>
          </a:bodyPr>
          <a:lstStyle/>
          <a:p>
            <a:pPr algn="just">
              <a:buFont typeface="Arial" panose="020B0604020202020204" pitchFamily="34" charset="0"/>
              <a:buChar char="•"/>
            </a:pPr>
            <a:endParaRPr lang="en-IN" sz="5400" b="0" i="0" dirty="0">
              <a:solidFill>
                <a:schemeClr val="bg1"/>
              </a:solidFill>
              <a:effectLst/>
              <a:latin typeface="Bell MT" panose="02020503060305020303" pitchFamily="18" charset="0"/>
            </a:endParaRPr>
          </a:p>
        </p:txBody>
      </p:sp>
      <p:sp>
        <p:nvSpPr>
          <p:cNvPr id="6" name="TextBox 5">
            <a:extLst>
              <a:ext uri="{FF2B5EF4-FFF2-40B4-BE49-F238E27FC236}">
                <a16:creationId xmlns:a16="http://schemas.microsoft.com/office/drawing/2014/main" id="{EC053BF3-30E9-4BBB-BEDA-DDE91BAE3B7D}"/>
              </a:ext>
            </a:extLst>
          </p:cNvPr>
          <p:cNvSpPr txBox="1"/>
          <p:nvPr/>
        </p:nvSpPr>
        <p:spPr>
          <a:xfrm>
            <a:off x="6283569" y="-4204046"/>
            <a:ext cx="5787341"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Redundancy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Critical</a:t>
            </a:r>
          </a:p>
          <a:p>
            <a:pPr algn="l">
              <a:buFont typeface="Arial" panose="020B0604020202020204" pitchFamily="34" charset="0"/>
              <a:buChar char="•"/>
            </a:pPr>
            <a:r>
              <a:rPr lang="en-IN" sz="5400" dirty="0">
                <a:solidFill>
                  <a:schemeClr val="bg1"/>
                </a:solidFill>
                <a:latin typeface="Bell MT" panose="02020503060305020303" pitchFamily="18" charset="0"/>
              </a:rPr>
              <a:t> Recommendation</a:t>
            </a:r>
            <a:endParaRPr lang="en-IN" sz="5400" b="0" i="0" dirty="0">
              <a:solidFill>
                <a:schemeClr val="bg1"/>
              </a:solidFill>
              <a:effectLst/>
              <a:latin typeface="Bell MT" panose="02020503060305020303" pitchFamily="18" charset="0"/>
            </a:endParaRPr>
          </a:p>
        </p:txBody>
      </p:sp>
      <p:sp>
        <p:nvSpPr>
          <p:cNvPr id="7" name="TextBox 6">
            <a:extLst>
              <a:ext uri="{FF2B5EF4-FFF2-40B4-BE49-F238E27FC236}">
                <a16:creationId xmlns:a16="http://schemas.microsoft.com/office/drawing/2014/main" id="{1C725F27-35F6-4E01-AC48-1BBF885486B5}"/>
              </a:ext>
            </a:extLst>
          </p:cNvPr>
          <p:cNvSpPr txBox="1"/>
          <p:nvPr/>
        </p:nvSpPr>
        <p:spPr>
          <a:xfrm>
            <a:off x="6110938" y="2272036"/>
            <a:ext cx="5938307"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Accessibility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endParaRPr lang="en-IN" sz="5400" dirty="0">
              <a:solidFill>
                <a:schemeClr val="bg1"/>
              </a:solidFill>
              <a:latin typeface="Bell MT" panose="02020503060305020303" pitchFamily="18" charset="0"/>
            </a:endParaRPr>
          </a:p>
          <a:p>
            <a:pPr algn="l">
              <a:buFont typeface="Arial" panose="020B0604020202020204" pitchFamily="34" charset="0"/>
              <a:buChar char="•"/>
            </a:pPr>
            <a:r>
              <a:rPr lang="en-IN" sz="5400" b="0" i="0" dirty="0">
                <a:solidFill>
                  <a:schemeClr val="bg1"/>
                </a:solidFill>
                <a:effectLst/>
                <a:latin typeface="Bell MT" panose="02020503060305020303" pitchFamily="18" charset="0"/>
              </a:rPr>
              <a:t> Availability</a:t>
            </a:r>
          </a:p>
        </p:txBody>
      </p:sp>
      <p:sp>
        <p:nvSpPr>
          <p:cNvPr id="8" name="TextBox 7">
            <a:extLst>
              <a:ext uri="{FF2B5EF4-FFF2-40B4-BE49-F238E27FC236}">
                <a16:creationId xmlns:a16="http://schemas.microsoft.com/office/drawing/2014/main" id="{415ED011-396A-4BDE-B16B-FE6E54AF3F43}"/>
              </a:ext>
            </a:extLst>
          </p:cNvPr>
          <p:cNvSpPr txBox="1"/>
          <p:nvPr/>
        </p:nvSpPr>
        <p:spPr>
          <a:xfrm>
            <a:off x="6110938" y="8065477"/>
            <a:ext cx="5938307" cy="3416320"/>
          </a:xfrm>
          <a:prstGeom prst="rect">
            <a:avLst/>
          </a:prstGeom>
          <a:noFill/>
        </p:spPr>
        <p:txBody>
          <a:bodyPr wrap="square" rtlCol="0">
            <a:spAutoFit/>
          </a:bodyPr>
          <a:lstStyle/>
          <a:p>
            <a:pPr algn="l">
              <a:buFont typeface="Arial" panose="020B0604020202020204" pitchFamily="34" charset="0"/>
              <a:buChar char="•"/>
            </a:pPr>
            <a:r>
              <a:rPr lang="en-US"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US" sz="5400" dirty="0">
                <a:solidFill>
                  <a:schemeClr val="bg1"/>
                </a:solidFill>
                <a:latin typeface="Bell MT" panose="02020503060305020303" pitchFamily="18" charset="0"/>
              </a:rPr>
              <a:t> Synchronization</a:t>
            </a:r>
          </a:p>
          <a:p>
            <a:pPr algn="l">
              <a:buFont typeface="Arial" panose="020B0604020202020204" pitchFamily="34" charset="0"/>
              <a:buChar char="•"/>
            </a:pPr>
            <a:r>
              <a:rPr lang="en-US" sz="5400" b="0" i="0" dirty="0">
                <a:solidFill>
                  <a:schemeClr val="bg1"/>
                </a:solidFill>
                <a:effectLst/>
                <a:latin typeface="Bell MT" panose="02020503060305020303" pitchFamily="18" charset="0"/>
              </a:rPr>
              <a:t> Accessibility</a:t>
            </a:r>
            <a:endParaRPr lang="en-US" sz="5400" dirty="0">
              <a:solidFill>
                <a:schemeClr val="bg1"/>
              </a:solidFill>
              <a:latin typeface="Bell MT" panose="02020503060305020303" pitchFamily="18" charset="0"/>
            </a:endParaRPr>
          </a:p>
          <a:p>
            <a:pPr algn="l">
              <a:buFont typeface="Arial" panose="020B0604020202020204" pitchFamily="34" charset="0"/>
              <a:buChar char="•"/>
            </a:pPr>
            <a:r>
              <a:rPr lang="en-US" sz="5400" b="0" i="0" dirty="0">
                <a:solidFill>
                  <a:schemeClr val="bg1"/>
                </a:solidFill>
                <a:effectLst/>
                <a:latin typeface="Bell MT" panose="02020503060305020303" pitchFamily="18" charset="0"/>
              </a:rPr>
              <a:t> Security</a:t>
            </a:r>
          </a:p>
        </p:txBody>
      </p:sp>
    </p:spTree>
    <p:extLst>
      <p:ext uri="{BB962C8B-B14F-4D97-AF65-F5344CB8AC3E}">
        <p14:creationId xmlns:p14="http://schemas.microsoft.com/office/powerpoint/2010/main" val="115172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29876" y="-493004"/>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17695643">
            <a:off x="611728" y="995593"/>
            <a:ext cx="1105916"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19785">
            <a:off x="2075361" y="2271161"/>
            <a:ext cx="1574617" cy="2526041"/>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10744803">
            <a:off x="-2002085" y="2791780"/>
            <a:ext cx="1260812"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3857994">
            <a:off x="733259" y="4566410"/>
            <a:ext cx="922971" cy="1401885"/>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7282927">
            <a:off x="-825926" y="4280010"/>
            <a:ext cx="998918" cy="1908116"/>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14053643">
            <a:off x="-1189343" y="1172025"/>
            <a:ext cx="1165022" cy="2126478"/>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2449" y="282387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7" name="TextBox 6">
            <a:extLst>
              <a:ext uri="{FF2B5EF4-FFF2-40B4-BE49-F238E27FC236}">
                <a16:creationId xmlns:a16="http://schemas.microsoft.com/office/drawing/2014/main" id="{1C725F27-35F6-4E01-AC48-1BBF885486B5}"/>
              </a:ext>
            </a:extLst>
          </p:cNvPr>
          <p:cNvSpPr txBox="1"/>
          <p:nvPr/>
        </p:nvSpPr>
        <p:spPr>
          <a:xfrm>
            <a:off x="6110938" y="-4209166"/>
            <a:ext cx="5938307"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Accessibility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endParaRPr lang="en-IN" sz="5400" dirty="0">
              <a:solidFill>
                <a:schemeClr val="bg1"/>
              </a:solidFill>
              <a:latin typeface="Bell MT" panose="02020503060305020303" pitchFamily="18" charset="0"/>
            </a:endParaRPr>
          </a:p>
          <a:p>
            <a:pPr algn="l">
              <a:buFont typeface="Arial" panose="020B0604020202020204" pitchFamily="34" charset="0"/>
              <a:buChar char="•"/>
            </a:pPr>
            <a:r>
              <a:rPr lang="en-IN" sz="5400" b="0" i="0" dirty="0">
                <a:solidFill>
                  <a:schemeClr val="bg1"/>
                </a:solidFill>
                <a:effectLst/>
                <a:latin typeface="Bell MT" panose="02020503060305020303" pitchFamily="18" charset="0"/>
              </a:rPr>
              <a:t> Availability</a:t>
            </a:r>
          </a:p>
        </p:txBody>
      </p:sp>
      <p:sp>
        <p:nvSpPr>
          <p:cNvPr id="8" name="TextBox 7">
            <a:extLst>
              <a:ext uri="{FF2B5EF4-FFF2-40B4-BE49-F238E27FC236}">
                <a16:creationId xmlns:a16="http://schemas.microsoft.com/office/drawing/2014/main" id="{415ED011-396A-4BDE-B16B-FE6E54AF3F43}"/>
              </a:ext>
            </a:extLst>
          </p:cNvPr>
          <p:cNvSpPr txBox="1"/>
          <p:nvPr/>
        </p:nvSpPr>
        <p:spPr>
          <a:xfrm>
            <a:off x="6081062" y="2100366"/>
            <a:ext cx="5938307" cy="3416320"/>
          </a:xfrm>
          <a:prstGeom prst="rect">
            <a:avLst/>
          </a:prstGeom>
          <a:noFill/>
        </p:spPr>
        <p:txBody>
          <a:bodyPr wrap="square" rtlCol="0">
            <a:spAutoFit/>
          </a:bodyPr>
          <a:lstStyle/>
          <a:p>
            <a:pPr algn="l">
              <a:buFont typeface="Arial" panose="020B0604020202020204" pitchFamily="34" charset="0"/>
              <a:buChar char="•"/>
            </a:pPr>
            <a:r>
              <a:rPr lang="en-US"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US" sz="5400" dirty="0">
                <a:solidFill>
                  <a:schemeClr val="bg1"/>
                </a:solidFill>
                <a:latin typeface="Bell MT" panose="02020503060305020303" pitchFamily="18" charset="0"/>
              </a:rPr>
              <a:t> Synchronization</a:t>
            </a:r>
          </a:p>
          <a:p>
            <a:pPr algn="l">
              <a:buFont typeface="Arial" panose="020B0604020202020204" pitchFamily="34" charset="0"/>
              <a:buChar char="•"/>
            </a:pPr>
            <a:r>
              <a:rPr lang="en-US" sz="5400" b="0" i="0" dirty="0">
                <a:solidFill>
                  <a:schemeClr val="bg1"/>
                </a:solidFill>
                <a:effectLst/>
                <a:latin typeface="Bell MT" panose="02020503060305020303" pitchFamily="18" charset="0"/>
              </a:rPr>
              <a:t> Accessibility</a:t>
            </a:r>
            <a:endParaRPr lang="en-US" sz="5400" dirty="0">
              <a:solidFill>
                <a:schemeClr val="bg1"/>
              </a:solidFill>
              <a:latin typeface="Bell MT" panose="02020503060305020303" pitchFamily="18" charset="0"/>
            </a:endParaRPr>
          </a:p>
          <a:p>
            <a:pPr algn="l">
              <a:buFont typeface="Arial" panose="020B0604020202020204" pitchFamily="34" charset="0"/>
              <a:buChar char="•"/>
            </a:pPr>
            <a:r>
              <a:rPr lang="en-US" sz="5400" b="0" i="0" dirty="0">
                <a:solidFill>
                  <a:schemeClr val="bg1"/>
                </a:solidFill>
                <a:effectLst/>
                <a:latin typeface="Bell MT" panose="02020503060305020303" pitchFamily="18" charset="0"/>
              </a:rPr>
              <a:t> Security</a:t>
            </a:r>
          </a:p>
        </p:txBody>
      </p:sp>
      <p:sp>
        <p:nvSpPr>
          <p:cNvPr id="10" name="TextBox 9">
            <a:extLst>
              <a:ext uri="{FF2B5EF4-FFF2-40B4-BE49-F238E27FC236}">
                <a16:creationId xmlns:a16="http://schemas.microsoft.com/office/drawing/2014/main" id="{38BC370B-7761-4EEE-9E4D-0EB8D99D1DEE}"/>
              </a:ext>
            </a:extLst>
          </p:cNvPr>
          <p:cNvSpPr txBox="1"/>
          <p:nvPr/>
        </p:nvSpPr>
        <p:spPr>
          <a:xfrm>
            <a:off x="6377354" y="8370277"/>
            <a:ext cx="3821723" cy="4401205"/>
          </a:xfrm>
          <a:prstGeom prst="rect">
            <a:avLst/>
          </a:prstGeom>
          <a:noFill/>
        </p:spPr>
        <p:txBody>
          <a:bodyPr wrap="square" rtlCol="0">
            <a:spAutoFit/>
          </a:bodyPr>
          <a:lstStyle/>
          <a:p>
            <a:pPr algn="l">
              <a:buFont typeface="Arial" panose="020B0604020202020204" pitchFamily="34" charset="0"/>
              <a:buChar char="•"/>
            </a:pPr>
            <a:r>
              <a:rPr lang="en-US" sz="4000" b="0" i="0" dirty="0">
                <a:solidFill>
                  <a:schemeClr val="bg1"/>
                </a:solidFill>
                <a:effectLst/>
                <a:latin typeface="Bell MT" panose="02020503060305020303" pitchFamily="18" charset="0"/>
              </a:rPr>
              <a:t> Services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Hosting</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Security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Foundation</a:t>
            </a:r>
          </a:p>
        </p:txBody>
      </p:sp>
    </p:spTree>
    <p:extLst>
      <p:ext uri="{BB962C8B-B14F-4D97-AF65-F5344CB8AC3E}">
        <p14:creationId xmlns:p14="http://schemas.microsoft.com/office/powerpoint/2010/main" val="343560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29876" y="-582829"/>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21216916">
            <a:off x="1946340" y="2214501"/>
            <a:ext cx="1439969" cy="3075351"/>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3541058">
            <a:off x="652963" y="4188109"/>
            <a:ext cx="1052101" cy="1725320"/>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14266076">
            <a:off x="-1031890" y="1457519"/>
            <a:ext cx="1019337" cy="1728932"/>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7379267">
            <a:off x="-956524" y="4488696"/>
            <a:ext cx="922971" cy="1371403"/>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10804200">
            <a:off x="-1663041" y="2985326"/>
            <a:ext cx="977198" cy="1908116"/>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17574916">
            <a:off x="754242" y="1284368"/>
            <a:ext cx="962828" cy="1719208"/>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2449" y="282387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8" name="TextBox 7">
            <a:extLst>
              <a:ext uri="{FF2B5EF4-FFF2-40B4-BE49-F238E27FC236}">
                <a16:creationId xmlns:a16="http://schemas.microsoft.com/office/drawing/2014/main" id="{415ED011-396A-4BDE-B16B-FE6E54AF3F43}"/>
              </a:ext>
            </a:extLst>
          </p:cNvPr>
          <p:cNvSpPr txBox="1"/>
          <p:nvPr/>
        </p:nvSpPr>
        <p:spPr>
          <a:xfrm>
            <a:off x="6081061" y="-4296659"/>
            <a:ext cx="5938307" cy="3416320"/>
          </a:xfrm>
          <a:prstGeom prst="rect">
            <a:avLst/>
          </a:prstGeom>
          <a:noFill/>
        </p:spPr>
        <p:txBody>
          <a:bodyPr wrap="square" rtlCol="0">
            <a:spAutoFit/>
          </a:bodyPr>
          <a:lstStyle/>
          <a:p>
            <a:pPr algn="l">
              <a:buFont typeface="Arial" panose="020B0604020202020204" pitchFamily="34" charset="0"/>
              <a:buChar char="•"/>
            </a:pPr>
            <a:r>
              <a:rPr lang="en-US"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US" sz="5400" dirty="0">
                <a:solidFill>
                  <a:schemeClr val="bg1"/>
                </a:solidFill>
                <a:latin typeface="Bell MT" panose="02020503060305020303" pitchFamily="18" charset="0"/>
              </a:rPr>
              <a:t> Synchronization</a:t>
            </a:r>
          </a:p>
          <a:p>
            <a:pPr algn="l">
              <a:buFont typeface="Arial" panose="020B0604020202020204" pitchFamily="34" charset="0"/>
              <a:buChar char="•"/>
            </a:pPr>
            <a:r>
              <a:rPr lang="en-US" sz="5400" b="0" i="0" dirty="0">
                <a:solidFill>
                  <a:schemeClr val="bg1"/>
                </a:solidFill>
                <a:effectLst/>
                <a:latin typeface="Bell MT" panose="02020503060305020303" pitchFamily="18" charset="0"/>
              </a:rPr>
              <a:t> Accessibility</a:t>
            </a:r>
            <a:endParaRPr lang="en-US" sz="5400" dirty="0">
              <a:solidFill>
                <a:schemeClr val="bg1"/>
              </a:solidFill>
              <a:latin typeface="Bell MT" panose="02020503060305020303" pitchFamily="18" charset="0"/>
            </a:endParaRPr>
          </a:p>
          <a:p>
            <a:pPr algn="l">
              <a:buFont typeface="Arial" panose="020B0604020202020204" pitchFamily="34" charset="0"/>
              <a:buChar char="•"/>
            </a:pPr>
            <a:r>
              <a:rPr lang="en-US" sz="5400" b="0" i="0" dirty="0">
                <a:solidFill>
                  <a:schemeClr val="bg1"/>
                </a:solidFill>
                <a:effectLst/>
                <a:latin typeface="Bell MT" panose="02020503060305020303" pitchFamily="18" charset="0"/>
              </a:rPr>
              <a:t> Security</a:t>
            </a:r>
          </a:p>
        </p:txBody>
      </p:sp>
      <p:sp>
        <p:nvSpPr>
          <p:cNvPr id="4" name="TextBox 3">
            <a:extLst>
              <a:ext uri="{FF2B5EF4-FFF2-40B4-BE49-F238E27FC236}">
                <a16:creationId xmlns:a16="http://schemas.microsoft.com/office/drawing/2014/main" id="{3834A5ED-78A3-4CCB-AC04-0062629CBBC2}"/>
              </a:ext>
            </a:extLst>
          </p:cNvPr>
          <p:cNvSpPr txBox="1"/>
          <p:nvPr/>
        </p:nvSpPr>
        <p:spPr>
          <a:xfrm>
            <a:off x="6081061" y="1973850"/>
            <a:ext cx="5642014" cy="4401205"/>
          </a:xfrm>
          <a:prstGeom prst="rect">
            <a:avLst/>
          </a:prstGeom>
          <a:noFill/>
        </p:spPr>
        <p:txBody>
          <a:bodyPr wrap="square" rtlCol="0">
            <a:spAutoFit/>
          </a:bodyPr>
          <a:lstStyle/>
          <a:p>
            <a:pPr algn="l">
              <a:buFont typeface="Arial" panose="020B0604020202020204" pitchFamily="34" charset="0"/>
              <a:buChar char="•"/>
            </a:pPr>
            <a:r>
              <a:rPr lang="en-US" sz="4000" b="0" i="0" dirty="0">
                <a:solidFill>
                  <a:schemeClr val="bg1"/>
                </a:solidFill>
                <a:effectLst/>
                <a:latin typeface="Bell MT" panose="02020503060305020303" pitchFamily="18" charset="0"/>
              </a:rPr>
              <a:t> Services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Hosting</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Security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Foundation</a:t>
            </a:r>
          </a:p>
        </p:txBody>
      </p:sp>
      <p:grpSp>
        <p:nvGrpSpPr>
          <p:cNvPr id="23" name="Group 22">
            <a:extLst>
              <a:ext uri="{FF2B5EF4-FFF2-40B4-BE49-F238E27FC236}">
                <a16:creationId xmlns:a16="http://schemas.microsoft.com/office/drawing/2014/main" id="{09FFEFE4-8F91-4A5B-9C90-5886C64073AF}"/>
              </a:ext>
            </a:extLst>
          </p:cNvPr>
          <p:cNvGrpSpPr/>
          <p:nvPr/>
        </p:nvGrpSpPr>
        <p:grpSpPr>
          <a:xfrm>
            <a:off x="-3118338" y="9157273"/>
            <a:ext cx="2016369" cy="1909311"/>
            <a:chOff x="730860" y="951201"/>
            <a:chExt cx="10882022" cy="5534719"/>
          </a:xfrm>
        </p:grpSpPr>
        <p:sp>
          <p:nvSpPr>
            <p:cNvPr id="24" name="Arrow: Left-Up 23">
              <a:extLst>
                <a:ext uri="{FF2B5EF4-FFF2-40B4-BE49-F238E27FC236}">
                  <a16:creationId xmlns:a16="http://schemas.microsoft.com/office/drawing/2014/main" id="{3F026950-310D-475F-A5F0-052D1237BA34}"/>
                </a:ext>
              </a:extLst>
            </p:cNvPr>
            <p:cNvSpPr/>
            <p:nvPr/>
          </p:nvSpPr>
          <p:spPr>
            <a:xfrm rot="5400000">
              <a:off x="3685010" y="-1441951"/>
              <a:ext cx="4973721" cy="10882022"/>
            </a:xfrm>
            <a:prstGeom prst="leftUpArrow">
              <a:avLst>
                <a:gd name="adj1" fmla="val 6544"/>
                <a:gd name="adj2" fmla="val 7684"/>
                <a:gd name="adj3" fmla="val 1503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3F14383-AE69-4511-A4AE-A686D0A30C8D}"/>
                </a:ext>
              </a:extLst>
            </p:cNvPr>
            <p:cNvSpPr txBox="1"/>
            <p:nvPr/>
          </p:nvSpPr>
          <p:spPr>
            <a:xfrm>
              <a:off x="4504452" y="5892630"/>
              <a:ext cx="3554291" cy="446610"/>
            </a:xfrm>
            <a:prstGeom prst="rect">
              <a:avLst/>
            </a:prstGeom>
            <a:noFill/>
          </p:spPr>
          <p:txBody>
            <a:bodyPr wrap="square" rtlCol="0">
              <a:spAutoFit/>
            </a:bodyPr>
            <a:lstStyle/>
            <a:p>
              <a:r>
                <a:rPr lang="en-US" sz="2400" dirty="0">
                  <a:solidFill>
                    <a:schemeClr val="bg1"/>
                  </a:solidFill>
                </a:rPr>
                <a:t>Focus On </a:t>
              </a:r>
              <a:r>
                <a:rPr lang="en-US" sz="2400" dirty="0" err="1">
                  <a:solidFill>
                    <a:schemeClr val="bg1"/>
                  </a:solidFill>
                </a:rPr>
                <a:t>Buisiness</a:t>
              </a:r>
              <a:r>
                <a:rPr lang="en-US" sz="2400" dirty="0">
                  <a:solidFill>
                    <a:schemeClr val="bg1"/>
                  </a:solidFill>
                </a:rPr>
                <a:t> Logic  </a:t>
              </a:r>
              <a:endParaRPr lang="en-IN" sz="2400" dirty="0">
                <a:solidFill>
                  <a:schemeClr val="bg1"/>
                </a:solidFill>
              </a:endParaRPr>
            </a:p>
          </p:txBody>
        </p:sp>
        <p:sp>
          <p:nvSpPr>
            <p:cNvPr id="26" name="TextBox 25">
              <a:extLst>
                <a:ext uri="{FF2B5EF4-FFF2-40B4-BE49-F238E27FC236}">
                  <a16:creationId xmlns:a16="http://schemas.microsoft.com/office/drawing/2014/main" id="{EC33D7AA-BC1B-42B2-8652-FF15C6FFB5AE}"/>
                </a:ext>
              </a:extLst>
            </p:cNvPr>
            <p:cNvSpPr txBox="1"/>
            <p:nvPr/>
          </p:nvSpPr>
          <p:spPr>
            <a:xfrm rot="16200000">
              <a:off x="-1055052" y="2907732"/>
              <a:ext cx="4413832" cy="500769"/>
            </a:xfrm>
            <a:prstGeom prst="rect">
              <a:avLst/>
            </a:prstGeom>
            <a:noFill/>
          </p:spPr>
          <p:txBody>
            <a:bodyPr wrap="square" rtlCol="0">
              <a:spAutoFit/>
            </a:bodyPr>
            <a:lstStyle/>
            <a:p>
              <a:r>
                <a:rPr lang="en-US" sz="2400" dirty="0">
                  <a:solidFill>
                    <a:schemeClr val="bg1"/>
                  </a:solidFill>
                </a:rPr>
                <a:t>Level Of Abstraction</a:t>
              </a:r>
              <a:endParaRPr lang="en-IN" sz="2400" dirty="0">
                <a:solidFill>
                  <a:schemeClr val="bg1"/>
                </a:solidFill>
              </a:endParaRPr>
            </a:p>
          </p:txBody>
        </p:sp>
      </p:grpSp>
    </p:spTree>
    <p:extLst>
      <p:ext uri="{BB962C8B-B14F-4D97-AF65-F5344CB8AC3E}">
        <p14:creationId xmlns:p14="http://schemas.microsoft.com/office/powerpoint/2010/main" val="37086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23094</TotalTime>
  <Words>2795</Words>
  <Application>Microsoft Office PowerPoint</Application>
  <PresentationFormat>Widescreen</PresentationFormat>
  <Paragraphs>384</Paragraphs>
  <Slides>32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Bell MT</vt:lpstr>
      <vt:lpstr>Calibri</vt:lpstr>
      <vt:lpstr>Calibri Light</vt:lpstr>
      <vt:lpstr>Georgia</vt:lpstr>
      <vt:lpstr>IBM Plex Sans</vt:lpstr>
      <vt:lpstr>Söhne</vt:lpstr>
      <vt:lpstr>Office Theme</vt:lpstr>
      <vt:lpstr>Cloud</vt:lpstr>
      <vt:lpstr>Cloud</vt:lpstr>
      <vt:lpstr>EXAMPLES</vt:lpstr>
      <vt:lpstr>EXAMPLES</vt:lpstr>
      <vt:lpstr>EXAMPLES</vt:lpstr>
      <vt:lpstr>EXAMPLES</vt:lpstr>
      <vt:lpstr>EXAMPLES</vt:lpstr>
      <vt:lpstr>EXAMPLES</vt:lpstr>
      <vt:lpstr>EXAMPLES</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dc:title>
  <dc:creator>HP</dc:creator>
  <cp:lastModifiedBy>Hp</cp:lastModifiedBy>
  <cp:revision>96</cp:revision>
  <dcterms:created xsi:type="dcterms:W3CDTF">2023-05-14T03:25:42Z</dcterms:created>
  <dcterms:modified xsi:type="dcterms:W3CDTF">2023-11-17T04:02:23Z</dcterms:modified>
</cp:coreProperties>
</file>